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48" r:id="rId2"/>
  </p:sldMasterIdLst>
  <p:notesMasterIdLst>
    <p:notesMasterId r:id="rId42"/>
  </p:notesMasterIdLst>
  <p:sldIdLst>
    <p:sldId id="1215" r:id="rId3"/>
    <p:sldId id="1285" r:id="rId4"/>
    <p:sldId id="1221" r:id="rId5"/>
    <p:sldId id="1216" r:id="rId6"/>
    <p:sldId id="1222" r:id="rId7"/>
    <p:sldId id="1223" r:id="rId8"/>
    <p:sldId id="1224" r:id="rId9"/>
    <p:sldId id="1286" r:id="rId10"/>
    <p:sldId id="1225" r:id="rId11"/>
    <p:sldId id="1226" r:id="rId12"/>
    <p:sldId id="1227" r:id="rId13"/>
    <p:sldId id="1228" r:id="rId14"/>
    <p:sldId id="1229" r:id="rId15"/>
    <p:sldId id="1230" r:id="rId16"/>
    <p:sldId id="1231" r:id="rId17"/>
    <p:sldId id="1232" r:id="rId18"/>
    <p:sldId id="1233" r:id="rId19"/>
    <p:sldId id="1234" r:id="rId20"/>
    <p:sldId id="1236" r:id="rId21"/>
    <p:sldId id="1235" r:id="rId22"/>
    <p:sldId id="1237" r:id="rId23"/>
    <p:sldId id="1238" r:id="rId24"/>
    <p:sldId id="1239" r:id="rId25"/>
    <p:sldId id="1240" r:id="rId26"/>
    <p:sldId id="1241" r:id="rId27"/>
    <p:sldId id="1242" r:id="rId28"/>
    <p:sldId id="1243" r:id="rId29"/>
    <p:sldId id="1244" r:id="rId30"/>
    <p:sldId id="1287" r:id="rId31"/>
    <p:sldId id="1245" r:id="rId32"/>
    <p:sldId id="1246" r:id="rId33"/>
    <p:sldId id="1247" r:id="rId34"/>
    <p:sldId id="1248" r:id="rId35"/>
    <p:sldId id="1249" r:id="rId36"/>
    <p:sldId id="1250" r:id="rId37"/>
    <p:sldId id="1251" r:id="rId38"/>
    <p:sldId id="1252" r:id="rId39"/>
    <p:sldId id="1253" r:id="rId40"/>
    <p:sldId id="1412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0000FF"/>
    <a:srgbClr val="9900FF"/>
    <a:srgbClr val="FF3300"/>
    <a:srgbClr val="6699FF"/>
    <a:srgbClr val="660066"/>
    <a:srgbClr val="000066"/>
    <a:srgbClr val="9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61" autoAdjust="0"/>
  </p:normalViewPr>
  <p:slideViewPr>
    <p:cSldViewPr>
      <p:cViewPr varScale="1">
        <p:scale>
          <a:sx n="83" d="100"/>
          <a:sy n="83" d="100"/>
        </p:scale>
        <p:origin x="1515" y="82"/>
      </p:cViewPr>
      <p:guideLst>
        <p:guide orient="horz" pos="3168"/>
        <p:guide pos="2880"/>
      </p:guideLst>
    </p:cSldViewPr>
  </p:slideViewPr>
  <p:outlineViewPr>
    <p:cViewPr>
      <p:scale>
        <a:sx n="33" d="100"/>
        <a:sy n="33" d="100"/>
      </p:scale>
      <p:origin x="0" y="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F3F3FF9A-6375-4167-9E9C-74469551748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F768F-7CA8-4B26-9E2B-CB2AABA300C0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EC6D7-8CFF-4976-BDD2-CE5C1AC899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746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B03FF-6E29-4467-823F-510ED1A40179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16DD32-F0A7-4E7A-AB09-41ABC18D2F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226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D270F-9468-4E53-9DD2-F96636D2A2AC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9752B2-3234-43A8-A2CD-6D3BC22849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67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A7220-6437-4F88-BAF1-8819291E4B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5101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A7B2A6-4997-4D6A-A223-B65D77C6B4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715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A7FCB-25E0-4642-9FC5-15584412CD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6296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2778DB-10FB-4A2D-9448-1B600B50E2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5752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49718D-E2D3-4725-A5E2-2F5322F353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831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AE13C-F5BB-4430-9442-93650DD543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172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6A5F0E-E60F-40BD-BC8B-FC0730CB25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030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BD4CD9-0989-422B-9E86-4088C485D6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658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85847-AE31-4ED9-A95B-B00EF22FCFC8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2ABFA4-10C2-4FE8-88E0-8ED92AAC6A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7541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26218-9703-410F-BF68-E4DC0EE5DB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7105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A7419-65A3-4AF2-9D91-BDFD9602CE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626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622E8-026F-4F02-8533-DBEBE3584F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2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896DC2-B477-4822-AAA8-6298933194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89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B0FE3-F487-4B14-8710-963B66AB09BF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B106F-69AD-445D-93E5-C269F8A895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146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24EDE-F396-4068-9A17-2AF7669B3DDB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1297C2-F457-4F43-9679-88564384D7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531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4CABC-5624-4211-81E7-658FC5E28B93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11104-6BCF-44D1-B09C-AC73D1E1FA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89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9175-4D35-41C3-A8F6-92F11549C079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7C27AC-EE6E-44BE-9CC1-C3536CB38A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85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3995A-1257-48F6-BD21-856BB70ABD58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686C9-9BF1-44F7-AA95-1DD17F3594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14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3362D-1655-4209-B1AC-3D73B79B601E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E65FD-825F-439D-BF48-95742B95CD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21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0CBAD-8FF6-4F49-8242-C98165052A60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457F9F-9E6F-4E6A-85E9-D0A6E1DBD6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36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48A79F31-419B-492A-B622-CBCBF58D5741}" type="datetime1">
              <a:rPr lang="zh-CN" altLang="en-US"/>
              <a:pPr>
                <a:defRPr/>
              </a:pPr>
              <a:t>2022/4/12</a:t>
            </a:fld>
            <a:endParaRPr lang="en-US" altLang="zh-CN"/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E8A08907-382D-4470-8045-6FF1F3C2CF07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9223" name="Picture 7" descr="图片1"/>
          <p:cNvPicPr preferRelativeResize="0"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237288"/>
            <a:ext cx="213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608D97-39D8-478B-BB96-4961722A8189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0243" name="Group 17"/>
          <p:cNvGrpSpPr>
            <a:grpSpLocks/>
          </p:cNvGrpSpPr>
          <p:nvPr userDrawn="1"/>
        </p:nvGrpSpPr>
        <p:grpSpPr bwMode="auto">
          <a:xfrm>
            <a:off x="0" y="0"/>
            <a:ext cx="1042988" cy="6858000"/>
            <a:chOff x="0" y="0"/>
            <a:chExt cx="657" cy="4320"/>
          </a:xfrm>
        </p:grpSpPr>
        <p:pic>
          <p:nvPicPr>
            <p:cNvPr id="10247" name="Picture 18" descr="moban-2-3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1"/>
              <a:ext cx="385" cy="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8" name="Picture 19" descr="moban-1-11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4" name="Oval 20"/>
          <p:cNvSpPr>
            <a:spLocks noChangeArrowheads="1"/>
          </p:cNvSpPr>
          <p:nvPr userDrawn="1"/>
        </p:nvSpPr>
        <p:spPr bwMode="auto">
          <a:xfrm>
            <a:off x="1116013" y="549275"/>
            <a:ext cx="7683500" cy="7143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rgbClr val="993366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0245" name="Picture 27" descr="moban-2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611188" cy="62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28" descr="moban-1-1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2988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  <p:sldLayoutId id="214748366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7" Type="http://schemas.openxmlformats.org/officeDocument/2006/relationships/image" Target="../media/image111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0.png"/><Relationship Id="rId5" Type="http://schemas.openxmlformats.org/officeDocument/2006/relationships/image" Target="../media/image1090.png"/><Relationship Id="rId4" Type="http://schemas.openxmlformats.org/officeDocument/2006/relationships/image" Target="../media/image10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oprof.qc.ca/BV/pages/s1134.asp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villemin.gerard.free.fr/aScience/Physique/ONDULAT/Onde.htm" TargetMode="External"/><Relationship Id="rId2" Type="http://schemas.openxmlformats.org/officeDocument/2006/relationships/hyperlink" Target="http://www.alloprof.qc.ca/BV/pages/s1134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docplayer.fr/47375713-Caracteristiques-des-ondes.html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aylordotorg.github.io/text_general-chemistry-principles-patterns-and-applications-v1.0/s10-01-waves-and-electromagnetic-radi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implescience.info/www/science/vibrationsproducewav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hyperlink" Target="http://slideplayer.com/slide/5683513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mission_pages/galex/20070815/f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stock-photo-angry-teacher-megaphone-shouting-scared-student-blown-away-wave-science-formulas-women-stressed-math-negative-human-image9148053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www.sciencenanum.net/physics/wave/mechanical_02_05.html" TargetMode="External"/><Relationship Id="rId7" Type="http://schemas.openxmlformats.org/officeDocument/2006/relationships/image" Target="../media/image149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implescience.info/www/science/vibrationsproducewav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NmQ9Utn9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ailynewsdig.com/is-it-possible-to-hear-sound-in-outer-space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physicslearning2.colorado.edu/QOTWSite/services/demos/demosh3/h3-22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beatricepresson.weebly.com/5-ondes-meacutecaniqu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otage.framepool.com/en/shot/403167842-mexican-wave-commerzbank-arena-wc-2014-national-colo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5" name="Rounded Rectangle 4"/>
          <p:cNvSpPr/>
          <p:nvPr/>
        </p:nvSpPr>
        <p:spPr>
          <a:xfrm>
            <a:off x="708596" y="1294135"/>
            <a:ext cx="8157592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20826" y="1484784"/>
            <a:ext cx="10816436" cy="1143000"/>
          </a:xfrm>
        </p:spPr>
        <p:txBody>
          <a:bodyPr/>
          <a:lstStyle/>
          <a:p>
            <a:r>
              <a:rPr lang="en-GB" dirty="0"/>
              <a:t>University Physics, lecture 15</a:t>
            </a:r>
            <a:br>
              <a:rPr lang="en-GB" dirty="0"/>
            </a:br>
            <a:r>
              <a:rPr lang="en-GB" dirty="0"/>
              <a:t>Lesson 10: Mechanical waves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3848" y="3789040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Teacher: </a:t>
            </a:r>
            <a:r>
              <a:rPr lang="en-GB" dirty="0" err="1"/>
              <a:t>Dr.</a:t>
            </a:r>
            <a:r>
              <a:rPr lang="en-GB" dirty="0"/>
              <a:t> Paul Briard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6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10</a:t>
            </a:fld>
            <a:endParaRPr lang="en-US" altLang="zh-CN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91163" y="4077072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281496" y="365828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7630" y="393305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263171" y="3212976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39202" y="2875462"/>
            <a:ext cx="2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-684584" y="3488073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84190" y="395797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1163" y="3540683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645" y="457058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5158" y="432221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53101" y="2132856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343434" y="171407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9568" y="198884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325109" y="1268760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-22252" y="201375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53101" y="1596467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583" y="26263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40383" y="194684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1509915" y="2132681"/>
            <a:ext cx="2919650" cy="78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Freeform 24"/>
          <p:cNvSpPr/>
          <p:nvPr/>
        </p:nvSpPr>
        <p:spPr bwMode="auto">
          <a:xfrm>
            <a:off x="287383" y="1636608"/>
            <a:ext cx="1267097" cy="483395"/>
          </a:xfrm>
          <a:custGeom>
            <a:avLst/>
            <a:gdLst>
              <a:gd name="connsiteX0" fmla="*/ 1267097 w 1267097"/>
              <a:gd name="connsiteY0" fmla="*/ 483395 h 483395"/>
              <a:gd name="connsiteX1" fmla="*/ 574766 w 1267097"/>
              <a:gd name="connsiteY1" fmla="*/ 70 h 483395"/>
              <a:gd name="connsiteX2" fmla="*/ 0 w 1267097"/>
              <a:gd name="connsiteY2" fmla="*/ 444207 h 483395"/>
              <a:gd name="connsiteX3" fmla="*/ 0 w 1267097"/>
              <a:gd name="connsiteY3" fmla="*/ 444207 h 48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097" h="483395">
                <a:moveTo>
                  <a:pt x="1267097" y="483395"/>
                </a:moveTo>
                <a:cubicBezTo>
                  <a:pt x="1026523" y="244998"/>
                  <a:pt x="785949" y="6601"/>
                  <a:pt x="574766" y="70"/>
                </a:cubicBezTo>
                <a:cubicBezTo>
                  <a:pt x="363583" y="-6461"/>
                  <a:pt x="0" y="444207"/>
                  <a:pt x="0" y="444207"/>
                </a:cubicBezTo>
                <a:lnTo>
                  <a:pt x="0" y="444207"/>
                </a:ln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V="1">
            <a:off x="2166476" y="4075071"/>
            <a:ext cx="1979474" cy="862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 flipH="1">
                <a:off x="5210824" y="1714071"/>
                <a:ext cx="2664296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10824" y="1714071"/>
                <a:ext cx="2664296" cy="484172"/>
              </a:xfrm>
              <a:prstGeom prst="rect">
                <a:avLst/>
              </a:prstGeom>
              <a:blipFill>
                <a:blip r:embed="rId2"/>
                <a:stretch>
                  <a:fillRect l="-205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93175" y="908720"/>
            <a:ext cx="2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 flipH="1">
                <a:off x="5191991" y="3849811"/>
                <a:ext cx="2664296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91991" y="3849811"/>
                <a:ext cx="2664296" cy="484172"/>
              </a:xfrm>
              <a:prstGeom prst="rect">
                <a:avLst/>
              </a:prstGeom>
              <a:blipFill>
                <a:blip r:embed="rId3"/>
                <a:stretch>
                  <a:fillRect l="-2059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 bwMode="auto">
          <a:xfrm>
            <a:off x="191163" y="6019240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281496" y="560045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7630" y="587522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263171" y="5155144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139202" y="4817630"/>
            <a:ext cx="2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5" name="Freeform 34"/>
          <p:cNvSpPr/>
          <p:nvPr/>
        </p:nvSpPr>
        <p:spPr bwMode="auto">
          <a:xfrm>
            <a:off x="-136986" y="5445224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190" y="590013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91163" y="5482851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645" y="651274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55158" y="5949280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2664534" y="6018212"/>
            <a:ext cx="1662917" cy="76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 flipH="1">
                <a:off x="5191991" y="5791979"/>
                <a:ext cx="2664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91991" y="5791979"/>
                <a:ext cx="2664296" cy="369332"/>
              </a:xfrm>
              <a:prstGeom prst="rect">
                <a:avLst/>
              </a:prstGeom>
              <a:blipFill>
                <a:blip r:embed="rId4"/>
                <a:stretch>
                  <a:fillRect l="-20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 bwMode="auto">
          <a:xfrm>
            <a:off x="7524328" y="2160070"/>
            <a:ext cx="144016" cy="2230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45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10978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1" grpId="0"/>
      <p:bldP spid="12" grpId="0" animBg="1"/>
      <p:bldP spid="15" grpId="0" animBg="1"/>
      <p:bldP spid="31" grpId="0"/>
      <p:bldP spid="32" grpId="0"/>
      <p:bldP spid="35" grpId="0" animBg="1"/>
      <p:bldP spid="36" grpId="0"/>
      <p:bldP spid="37" grpId="0" animBg="1"/>
      <p:bldP spid="38" grpId="0"/>
      <p:bldP spid="39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5" name="Rounded Rectangle 4"/>
          <p:cNvSpPr/>
          <p:nvPr/>
        </p:nvSpPr>
        <p:spPr bwMode="auto">
          <a:xfrm>
            <a:off x="1475656" y="4077072"/>
            <a:ext cx="6768752" cy="122413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69125" y="2533546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559458" y="211476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5592" y="238953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541133" y="1669450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00710" y="126876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523446" y="1997157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349445" y="2533516"/>
            <a:ext cx="11716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193772" y="241444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9125" y="1997157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07" y="302705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69124" y="1997158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595454" y="4503608"/>
            <a:ext cx="502524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91680" y="4365104"/>
                <a:ext cx="6552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the part of the string which move, the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y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sinusoidal functions.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365104"/>
                <a:ext cx="6552728" cy="646331"/>
              </a:xfrm>
              <a:prstGeom prst="rect">
                <a:avLst/>
              </a:prstGeom>
              <a:blipFill>
                <a:blip r:embed="rId2"/>
                <a:stretch>
                  <a:fillRect l="-838" t="-4717" r="-27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53645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12</a:t>
            </a:fld>
            <a:endParaRPr lang="en-US" altLang="zh-CN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91163" y="4077072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281496" y="365828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7630" y="393305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263171" y="3212976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39202" y="2875462"/>
            <a:ext cx="2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-684584" y="3488073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84190" y="395797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1163" y="3540683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645" y="457058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5158" y="432221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53101" y="2132856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343434" y="171407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9568" y="198884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325109" y="1268760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-22252" y="201375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53101" y="1596467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583" y="26263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40383" y="194684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1509915" y="2132681"/>
            <a:ext cx="2919650" cy="78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Freeform 24"/>
          <p:cNvSpPr/>
          <p:nvPr/>
        </p:nvSpPr>
        <p:spPr bwMode="auto">
          <a:xfrm>
            <a:off x="287383" y="1636608"/>
            <a:ext cx="1267097" cy="483395"/>
          </a:xfrm>
          <a:custGeom>
            <a:avLst/>
            <a:gdLst>
              <a:gd name="connsiteX0" fmla="*/ 1267097 w 1267097"/>
              <a:gd name="connsiteY0" fmla="*/ 483395 h 483395"/>
              <a:gd name="connsiteX1" fmla="*/ 574766 w 1267097"/>
              <a:gd name="connsiteY1" fmla="*/ 70 h 483395"/>
              <a:gd name="connsiteX2" fmla="*/ 0 w 1267097"/>
              <a:gd name="connsiteY2" fmla="*/ 444207 h 483395"/>
              <a:gd name="connsiteX3" fmla="*/ 0 w 1267097"/>
              <a:gd name="connsiteY3" fmla="*/ 444207 h 48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097" h="483395">
                <a:moveTo>
                  <a:pt x="1267097" y="483395"/>
                </a:moveTo>
                <a:cubicBezTo>
                  <a:pt x="1026523" y="244998"/>
                  <a:pt x="785949" y="6601"/>
                  <a:pt x="574766" y="70"/>
                </a:cubicBezTo>
                <a:cubicBezTo>
                  <a:pt x="363583" y="-6461"/>
                  <a:pt x="0" y="444207"/>
                  <a:pt x="0" y="444207"/>
                </a:cubicBezTo>
                <a:lnTo>
                  <a:pt x="0" y="444207"/>
                </a:ln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V="1">
            <a:off x="2166476" y="4075071"/>
            <a:ext cx="1979474" cy="862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 flipH="1">
                <a:off x="5210824" y="1714071"/>
                <a:ext cx="2664296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10824" y="1714071"/>
                <a:ext cx="2664296" cy="484172"/>
              </a:xfrm>
              <a:prstGeom prst="rect">
                <a:avLst/>
              </a:prstGeom>
              <a:blipFill>
                <a:blip r:embed="rId2"/>
                <a:stretch>
                  <a:fillRect l="-205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93175" y="908720"/>
            <a:ext cx="2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 flipH="1">
                <a:off x="5191991" y="3849811"/>
                <a:ext cx="2664296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91991" y="3849811"/>
                <a:ext cx="2664296" cy="484172"/>
              </a:xfrm>
              <a:prstGeom prst="rect">
                <a:avLst/>
              </a:prstGeom>
              <a:blipFill>
                <a:blip r:embed="rId3"/>
                <a:stretch>
                  <a:fillRect l="-2059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 bwMode="auto">
          <a:xfrm>
            <a:off x="191163" y="6019240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281496" y="560045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7630" y="587522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263171" y="5155144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139202" y="4817630"/>
            <a:ext cx="2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5" name="Freeform 34"/>
          <p:cNvSpPr/>
          <p:nvPr/>
        </p:nvSpPr>
        <p:spPr bwMode="auto">
          <a:xfrm>
            <a:off x="-136986" y="5445224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4190" y="590013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91163" y="5482851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645" y="651274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55158" y="5949280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2664534" y="6018212"/>
            <a:ext cx="1662917" cy="76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 flipH="1">
                <a:off x="5191991" y="5791979"/>
                <a:ext cx="2664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91991" y="5791979"/>
                <a:ext cx="2664296" cy="369332"/>
              </a:xfrm>
              <a:prstGeom prst="rect">
                <a:avLst/>
              </a:prstGeom>
              <a:blipFill>
                <a:blip r:embed="rId4"/>
                <a:stretch>
                  <a:fillRect l="-20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 bwMode="auto">
          <a:xfrm>
            <a:off x="7524328" y="2160070"/>
            <a:ext cx="144016" cy="2230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95778" y="1583998"/>
            <a:ext cx="144016" cy="11760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1403648" y="3455412"/>
            <a:ext cx="144016" cy="11760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1907704" y="5399628"/>
            <a:ext cx="144016" cy="11760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48" name="Right Arrow 47"/>
          <p:cNvSpPr/>
          <p:nvPr/>
        </p:nvSpPr>
        <p:spPr bwMode="auto">
          <a:xfrm rot="9108072">
            <a:off x="982546" y="1296356"/>
            <a:ext cx="621702" cy="1422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1187624" y="1772816"/>
            <a:ext cx="144016" cy="117604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763688" y="3645024"/>
            <a:ext cx="144016" cy="117604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2339752" y="5589240"/>
            <a:ext cx="144016" cy="117604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52" name="Right Arrow 51"/>
          <p:cNvSpPr/>
          <p:nvPr/>
        </p:nvSpPr>
        <p:spPr bwMode="auto">
          <a:xfrm rot="9108072">
            <a:off x="1368314" y="1575660"/>
            <a:ext cx="621702" cy="142256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53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207057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611560" y="162880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perturbation of a string: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55576" y="3789040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845909" y="337025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043" y="364502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27584" y="2924944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7161" y="2524254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809897" y="3252651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635896" y="3789010"/>
            <a:ext cx="11716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480223" y="366993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55576" y="3252651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821" y="42184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55575" y="3252652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36729" y="3226525"/>
            <a:ext cx="144016" cy="1176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6729" y="28334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0223" y="4883368"/>
                <a:ext cx="83859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consider a point M(</a:t>
                </a:r>
                <a:r>
                  <a:rPr lang="en-US" dirty="0" err="1"/>
                  <a:t>x,y,t</a:t>
                </a:r>
                <a:r>
                  <a:rPr lang="en-US" dirty="0"/>
                  <a:t>) on the string. Two possibilities of motion of M can be considered. 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 stay at the x-position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and oscillates upward and downward.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 stat at the y-position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and move forward in the +x-direction at the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is the speed of propagation of the wave (i.e. the wave speed).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3" y="4883368"/>
                <a:ext cx="8385965" cy="1477328"/>
              </a:xfrm>
              <a:prstGeom prst="rect">
                <a:avLst/>
              </a:prstGeom>
              <a:blipFill>
                <a:blip r:embed="rId2"/>
                <a:stretch>
                  <a:fillRect l="-655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 bwMode="auto">
          <a:xfrm flipV="1">
            <a:off x="2915816" y="2668141"/>
            <a:ext cx="0" cy="15954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ight Arrow 20"/>
          <p:cNvSpPr/>
          <p:nvPr/>
        </p:nvSpPr>
        <p:spPr bwMode="auto">
          <a:xfrm>
            <a:off x="1257682" y="2719505"/>
            <a:ext cx="690828" cy="468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5036" y="2433558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952823" y="3794202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23" y="3794202"/>
                <a:ext cx="346184" cy="276999"/>
              </a:xfrm>
              <a:prstGeom prst="rect">
                <a:avLst/>
              </a:prstGeom>
              <a:blipFill>
                <a:blip r:embed="rId3"/>
                <a:stretch>
                  <a:fillRect l="-8772" r="-52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 bwMode="auto">
          <a:xfrm flipV="1">
            <a:off x="611560" y="3318111"/>
            <a:ext cx="3061643" cy="129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7003" y="3071484"/>
                <a:ext cx="341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03" y="3071484"/>
                <a:ext cx="341696" cy="276999"/>
              </a:xfrm>
              <a:prstGeom prst="rect">
                <a:avLst/>
              </a:prstGeom>
              <a:blipFill>
                <a:blip r:embed="rId4"/>
                <a:stretch>
                  <a:fillRect l="-16071" r="-714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73354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611560" y="162880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perturbation of a string: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55576" y="3325634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072043" y="31409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827584" y="2461538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687161" y="206084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809897" y="2789245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23" y="320653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55576" y="2789245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821" y="375501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55575" y="278924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4995" y="4919481"/>
                <a:ext cx="3500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y-displacement of a point of the string,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5" y="4919481"/>
                <a:ext cx="3500914" cy="646331"/>
              </a:xfrm>
              <a:prstGeom prst="rect">
                <a:avLst/>
              </a:prstGeom>
              <a:blipFill>
                <a:blip r:embed="rId2"/>
                <a:stretch>
                  <a:fillRect l="-15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63995" y="5144796"/>
                <a:ext cx="2933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95" y="5144796"/>
                <a:ext cx="2933111" cy="276999"/>
              </a:xfrm>
              <a:prstGeom prst="rect">
                <a:avLst/>
              </a:prstGeom>
              <a:blipFill>
                <a:blip r:embed="rId3"/>
                <a:stretch>
                  <a:fillRect l="-1452" r="-228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9823" y="5797332"/>
                <a:ext cx="3500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y-displacement of a point of the string,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23" y="5797332"/>
                <a:ext cx="3500914" cy="646331"/>
              </a:xfrm>
              <a:prstGeom prst="rect">
                <a:avLst/>
              </a:prstGeom>
              <a:blipFill>
                <a:blip r:embed="rId4"/>
                <a:stretch>
                  <a:fillRect l="-139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2836729" y="2763119"/>
            <a:ext cx="144016" cy="1176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36729" y="23700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70987" y="5971401"/>
                <a:ext cx="3692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987" y="5971401"/>
                <a:ext cx="3692870" cy="276999"/>
              </a:xfrm>
              <a:prstGeom prst="rect">
                <a:avLst/>
              </a:prstGeom>
              <a:blipFill>
                <a:blip r:embed="rId5"/>
                <a:stretch>
                  <a:fillRect l="-990" t="-2222" r="-181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H="1">
            <a:off x="5998253" y="4317682"/>
            <a:ext cx="260219" cy="7827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5589012" y="379389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1657962" y="6411960"/>
                <a:ext cx="7145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is the phase difference between motions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57962" y="6411960"/>
                <a:ext cx="7145175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H="1">
            <a:off x="6553201" y="4616655"/>
            <a:ext cx="539079" cy="4874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7204260" y="4237931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offset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5217275" y="4587750"/>
            <a:ext cx="13275" cy="3317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572000" y="4182673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29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39928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15</a:t>
            </a:fld>
            <a:endParaRPr lang="en-US" altLang="zh-CN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55576" y="2749570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5072043" y="260555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827584" y="1885474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687161" y="1484784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809897" y="2213181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223" y="263046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55576" y="2213181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55575" y="2213182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8056" y="3313395"/>
                <a:ext cx="3500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y-displacement of a point of the string,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6" y="3313395"/>
                <a:ext cx="3500914" cy="646331"/>
              </a:xfrm>
              <a:prstGeom prst="rect">
                <a:avLst/>
              </a:prstGeom>
              <a:blipFill>
                <a:blip r:embed="rId2"/>
                <a:stretch>
                  <a:fillRect l="-156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 bwMode="auto">
          <a:xfrm>
            <a:off x="2836729" y="2187055"/>
            <a:ext cx="144016" cy="1176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6729" y="17939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45826" y="3417520"/>
                <a:ext cx="40986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26" y="3417520"/>
                <a:ext cx="4098623" cy="307777"/>
              </a:xfrm>
              <a:prstGeom prst="rect">
                <a:avLst/>
              </a:prstGeom>
              <a:blipFill>
                <a:blip r:embed="rId3"/>
                <a:stretch>
                  <a:fillRect l="-1040" t="-2000" r="-163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07370" y="4010223"/>
                <a:ext cx="4938596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70" y="4010223"/>
                <a:ext cx="4938596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 bwMode="auto">
          <a:xfrm>
            <a:off x="1353304" y="1555923"/>
            <a:ext cx="690828" cy="468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0658" y="1269976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778036" y="3070976"/>
                <a:ext cx="2933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36" y="3070976"/>
                <a:ext cx="2933111" cy="276999"/>
              </a:xfrm>
              <a:prstGeom prst="rect">
                <a:avLst/>
              </a:prstGeom>
              <a:blipFill>
                <a:blip r:embed="rId5"/>
                <a:stretch>
                  <a:fillRect l="-1455" r="-249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0223" y="5599945"/>
                <a:ext cx="7385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Speed of the propagation of the perturbation, </a:t>
                </a:r>
                <a:r>
                  <a:rPr lang="en-US" dirty="0" err="1"/>
                  <a:t>i.e</a:t>
                </a:r>
                <a:r>
                  <a:rPr lang="en-US" dirty="0"/>
                  <a:t> it is “the wave speed”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3" y="5599945"/>
                <a:ext cx="738531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1826" y="6119653"/>
                <a:ext cx="7834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time to travel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at the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6" y="6119653"/>
                <a:ext cx="7834590" cy="646331"/>
              </a:xfrm>
              <a:prstGeom prst="rect">
                <a:avLst/>
              </a:prstGeom>
              <a:blipFill>
                <a:blip r:embed="rId7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36726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5" name="Rounded Rectangle 4"/>
          <p:cNvSpPr/>
          <p:nvPr/>
        </p:nvSpPr>
        <p:spPr bwMode="auto">
          <a:xfrm>
            <a:off x="4283968" y="5760013"/>
            <a:ext cx="2819344" cy="6153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971600" y="5775977"/>
            <a:ext cx="2819344" cy="6153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719252" y="5111941"/>
            <a:ext cx="3436924" cy="51668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55576" y="2749570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845909" y="233078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2043" y="260555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827584" y="1885474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87161" y="1484784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Freeform 12"/>
          <p:cNvSpPr/>
          <p:nvPr/>
        </p:nvSpPr>
        <p:spPr bwMode="auto">
          <a:xfrm>
            <a:off x="809897" y="2213181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3635896" y="2749540"/>
            <a:ext cx="11716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80223" y="263046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55576" y="2213181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5575" y="2213182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8055" y="3313395"/>
                <a:ext cx="6560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y-displacement of a point of the string,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5" y="3313395"/>
                <a:ext cx="6560083" cy="369332"/>
              </a:xfrm>
              <a:prstGeom prst="rect">
                <a:avLst/>
              </a:prstGeom>
              <a:blipFill>
                <a:blip r:embed="rId2"/>
                <a:stretch>
                  <a:fillRect l="-83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 bwMode="auto">
          <a:xfrm>
            <a:off x="2836729" y="2187055"/>
            <a:ext cx="144016" cy="1176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36729" y="17939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80839" y="3686617"/>
                <a:ext cx="3550972" cy="52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39" y="3686617"/>
                <a:ext cx="3550972" cy="527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 bwMode="auto">
          <a:xfrm>
            <a:off x="1353304" y="1555923"/>
            <a:ext cx="690828" cy="468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0658" y="1269976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556" y="4443779"/>
            <a:ext cx="10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51436" y="4338731"/>
                <a:ext cx="800284" cy="520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36" y="4338731"/>
                <a:ext cx="800284" cy="520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/>
          <p:cNvSpPr/>
          <p:nvPr/>
        </p:nvSpPr>
        <p:spPr bwMode="auto">
          <a:xfrm>
            <a:off x="2177789" y="4394280"/>
            <a:ext cx="650812" cy="5186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1002830" y="2485122"/>
            <a:ext cx="2328907" cy="142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938480" y="2162338"/>
                <a:ext cx="181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480" y="2162338"/>
                <a:ext cx="181909" cy="276999"/>
              </a:xfrm>
              <a:prstGeom prst="rect">
                <a:avLst/>
              </a:prstGeom>
              <a:blipFill>
                <a:blip r:embed="rId5"/>
                <a:stretch>
                  <a:fillRect l="-30000" r="-3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908737" y="5259293"/>
                <a:ext cx="3034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wavelength (SI unit: m)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7" y="5259293"/>
                <a:ext cx="3034742" cy="369332"/>
              </a:xfrm>
              <a:prstGeom prst="rect">
                <a:avLst/>
              </a:prstGeom>
              <a:blipFill>
                <a:blip r:embed="rId6"/>
                <a:stretch>
                  <a:fillRect t="-10000" r="-54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40484" y="5909791"/>
                <a:ext cx="256448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4" y="5909791"/>
                <a:ext cx="2564485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557963" y="5909791"/>
                <a:ext cx="22801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963" y="5909791"/>
                <a:ext cx="2280176" cy="615553"/>
              </a:xfrm>
              <a:prstGeom prst="rect">
                <a:avLst/>
              </a:prstGeom>
              <a:blipFill>
                <a:blip r:embed="rId8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13755" y="4282677"/>
                <a:ext cx="3650037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755" y="4282677"/>
                <a:ext cx="3650037" cy="691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5"/>
          <p:cNvSpPr txBox="1">
            <a:spLocks/>
          </p:cNvSpPr>
          <p:nvPr/>
        </p:nvSpPr>
        <p:spPr>
          <a:xfrm>
            <a:off x="827584" y="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34392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4" grpId="0"/>
      <p:bldP spid="25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5" name="Rounded Rectangle 4"/>
          <p:cNvSpPr/>
          <p:nvPr/>
        </p:nvSpPr>
        <p:spPr bwMode="auto">
          <a:xfrm>
            <a:off x="2699792" y="3869529"/>
            <a:ext cx="3744416" cy="71159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60569" y="4581128"/>
            <a:ext cx="1218125" cy="9361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55576" y="2244298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072043" y="21002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27584" y="1380202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87161" y="979512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809897" y="1707909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223" y="212519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5576" y="1707909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55575" y="1707910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836729" y="1681783"/>
            <a:ext cx="144016" cy="11760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36729" y="128868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3449512" y="1432038"/>
            <a:ext cx="690828" cy="468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3103" y="929826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35550" y="3076544"/>
                <a:ext cx="3650037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50" y="3076544"/>
                <a:ext cx="3650037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 bwMode="auto">
          <a:xfrm flipV="1">
            <a:off x="1002830" y="1979850"/>
            <a:ext cx="2328907" cy="142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550738" y="1323660"/>
                <a:ext cx="75270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738" y="1323660"/>
                <a:ext cx="752706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36729" y="4108429"/>
                <a:ext cx="349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29" y="4108429"/>
                <a:ext cx="3496983" cy="307777"/>
              </a:xfrm>
              <a:prstGeom prst="rect">
                <a:avLst/>
              </a:prstGeom>
              <a:blipFill>
                <a:blip r:embed="rId4"/>
                <a:stretch>
                  <a:fillRect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58601" y="4749402"/>
                <a:ext cx="76187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01" y="4749402"/>
                <a:ext cx="76187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915816" y="4898674"/>
            <a:ext cx="14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number: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061" y="2720321"/>
            <a:ext cx="842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equation describes a sinusoidal wave propagating in the +x-direction: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12160" y="4898674"/>
                <a:ext cx="1585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898674"/>
                <a:ext cx="1585690" cy="369332"/>
              </a:xfrm>
              <a:prstGeom prst="rect">
                <a:avLst/>
              </a:prstGeom>
              <a:blipFill>
                <a:blip r:embed="rId6"/>
                <a:stretch>
                  <a:fillRect l="-307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31412" y="5638097"/>
                <a:ext cx="81106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wave number (or angular wave number) is the number of radians per unit distance.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dirty="0"/>
                  <a:t> is an angle expressed in radians.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2" y="5638097"/>
                <a:ext cx="8110699" cy="646331"/>
              </a:xfrm>
              <a:prstGeom prst="rect">
                <a:avLst/>
              </a:prstGeom>
              <a:blipFill>
                <a:blip r:embed="rId7"/>
                <a:stretch>
                  <a:fillRect l="-6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5"/>
          <p:cNvSpPr txBox="1">
            <a:spLocks/>
          </p:cNvSpPr>
          <p:nvPr/>
        </p:nvSpPr>
        <p:spPr>
          <a:xfrm>
            <a:off x="827584" y="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</p:spTree>
    <p:extLst>
      <p:ext uri="{BB962C8B-B14F-4D97-AF65-F5344CB8AC3E}">
        <p14:creationId xmlns:p14="http://schemas.microsoft.com/office/powerpoint/2010/main" val="24389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  <p:bldP spid="23" grpId="0"/>
      <p:bldP spid="24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5" name="Rounded Rectangle 4"/>
          <p:cNvSpPr/>
          <p:nvPr/>
        </p:nvSpPr>
        <p:spPr bwMode="auto">
          <a:xfrm>
            <a:off x="480223" y="2996952"/>
            <a:ext cx="6324025" cy="7920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519306" y="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The wavelength and the wave number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46099" y="977496"/>
                <a:ext cx="3650037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99" y="977496"/>
                <a:ext cx="3650037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5049" y="3168990"/>
                <a:ext cx="5889626" cy="485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wavelength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b="1" dirty="0"/>
                  <a:t>is a spatial period </a:t>
                </a:r>
                <a:r>
                  <a:rPr lang="en-US" dirty="0"/>
                  <a:t>of a periodic wave.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" y="3168990"/>
                <a:ext cx="5889626" cy="485518"/>
              </a:xfrm>
              <a:prstGeom prst="rect">
                <a:avLst/>
              </a:prstGeom>
              <a:blipFill>
                <a:blip r:embed="rId3"/>
                <a:stretch>
                  <a:fillRect l="-827" r="-2482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91596" y="1945323"/>
                <a:ext cx="375904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596" y="1945323"/>
                <a:ext cx="3759041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 bwMode="auto">
          <a:xfrm>
            <a:off x="3707904" y="4908053"/>
            <a:ext cx="1852405" cy="89721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3977" y="4444377"/>
            <a:ext cx="558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speed of propagation of the wave is: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57233" y="5105609"/>
                <a:ext cx="1291571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33" y="5105609"/>
                <a:ext cx="1291571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79512" y="451769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84653" y="4365104"/>
                <a:ext cx="800283" cy="520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653" y="4365104"/>
                <a:ext cx="800283" cy="520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 bwMode="auto">
          <a:xfrm>
            <a:off x="2053099" y="4465226"/>
            <a:ext cx="513963" cy="3580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1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9819" y="-31806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4000" kern="0" dirty="0"/>
              <a:t>The sinusoidal wave: summary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5460" y="2062587"/>
                <a:ext cx="8229600" cy="4525963"/>
              </a:xfrm>
            </p:spPr>
            <p:txBody>
              <a:bodyPr/>
              <a:lstStyle/>
              <a:p>
                <a:r>
                  <a:rPr lang="en-US" sz="2800" dirty="0"/>
                  <a:t>A is the amplitude of the wave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800" dirty="0"/>
                  <a:t> is the angular frequency </a:t>
                </a:r>
              </a:p>
              <a:p>
                <a:r>
                  <a:rPr lang="en-US" sz="2800" dirty="0"/>
                  <a:t>T is the period of wave: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800" dirty="0"/>
                  <a:t> is the wave number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is the wavelength: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is “phase at the origin” (or phase offset), it depends on the choice of the origin: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60" y="2062587"/>
                <a:ext cx="8229600" cy="4525963"/>
              </a:xfrm>
              <a:blipFill>
                <a:blip r:embed="rId2"/>
                <a:stretch>
                  <a:fillRect l="-1333" t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84648" y="1401018"/>
                <a:ext cx="49685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48" y="1401018"/>
                <a:ext cx="496855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34701" y="811037"/>
            <a:ext cx="626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sinusoidal wave is the propagation of a SHM.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-169862"/>
            <a:ext cx="8229600" cy="1143000"/>
          </a:xfrm>
        </p:spPr>
        <p:txBody>
          <a:bodyPr/>
          <a:lstStyle/>
          <a:p>
            <a:r>
              <a:rPr lang="en-GB" dirty="0"/>
              <a:t>Contents: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buAutoNum type="arabicPeriod"/>
            </a:pPr>
            <a:r>
              <a:rPr lang="en-GB" dirty="0"/>
              <a:t>Propagation of a SHM</a:t>
            </a:r>
          </a:p>
          <a:p>
            <a:pPr marL="514350" indent="-514350">
              <a:buAutoNum type="arabicPeriod"/>
            </a:pPr>
            <a:r>
              <a:rPr lang="en-GB" dirty="0"/>
              <a:t>The diffraction phenomenon </a:t>
            </a:r>
          </a:p>
          <a:p>
            <a:pPr marL="514350" indent="-514350">
              <a:buAutoNum type="arabicPeriod"/>
            </a:pPr>
            <a:r>
              <a:rPr lang="en-GB" dirty="0"/>
              <a:t>The interference phenomenon</a:t>
            </a:r>
          </a:p>
          <a:p>
            <a:pPr marL="514350" indent="-514350">
              <a:buAutoNum type="arabicPeriod"/>
            </a:pPr>
            <a:r>
              <a:rPr lang="en-GB" dirty="0"/>
              <a:t>The standing waves</a:t>
            </a:r>
          </a:p>
          <a:p>
            <a:pPr marL="514350" indent="-514350">
              <a:buAutoNum type="arabicPeriod"/>
            </a:pPr>
            <a:r>
              <a:rPr lang="en-GB" dirty="0"/>
              <a:t>The Doppler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54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2582"/>
            <a:ext cx="8229600" cy="1143000"/>
          </a:xfrm>
        </p:spPr>
        <p:txBody>
          <a:bodyPr/>
          <a:lstStyle/>
          <a:p>
            <a:r>
              <a:rPr lang="en-GB" dirty="0"/>
              <a:t>About the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9795" y="809615"/>
                <a:ext cx="404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795" y="809615"/>
                <a:ext cx="4042453" cy="369332"/>
              </a:xfrm>
              <a:prstGeom prst="rect">
                <a:avLst/>
              </a:prstGeom>
              <a:blipFill>
                <a:blip r:embed="rId2"/>
                <a:stretch>
                  <a:fillRect l="-1355" r="-210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1988840"/>
                <a:ext cx="8784976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,and the phase angle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are angles expressed in radians (rad).</a:t>
                </a:r>
              </a:p>
              <a:p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amplitude A has the same unit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For a displacement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SI unit is the meter (m)</a:t>
                </a:r>
              </a:p>
              <a:p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 unit of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is the second (s)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SI unit of wavelength is the meter (m), then the wave number k is expressed in rad/m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SI unit of the period T is the second ,then the angular frequency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is expressed in rad/s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88840"/>
                <a:ext cx="8784976" cy="5262979"/>
              </a:xfrm>
              <a:prstGeom prst="rect">
                <a:avLst/>
              </a:prstGeom>
              <a:blipFill>
                <a:blip r:embed="rId3"/>
                <a:stretch>
                  <a:fillRect l="-902" t="-926" r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59795" y="1294996"/>
                <a:ext cx="4470839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795" y="1294996"/>
                <a:ext cx="4470839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7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9592" y="24874"/>
                <a:ext cx="8229600" cy="1143000"/>
              </a:xfrm>
            </p:spPr>
            <p:txBody>
              <a:bodyPr/>
              <a:lstStyle/>
              <a:p>
                <a:r>
                  <a:rPr lang="en-US" sz="3200" dirty="0"/>
                  <a:t>Sinusoidal wave propagating in the –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-direction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24874"/>
                <a:ext cx="8229600" cy="1143000"/>
              </a:xfrm>
              <a:blipFill>
                <a:blip r:embed="rId2"/>
                <a:stretch>
                  <a:fillRect t="-691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47664" y="2348880"/>
                <a:ext cx="349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348880"/>
                <a:ext cx="3496983" cy="307777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9857" y="1698593"/>
                <a:ext cx="5302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wave propagating in the 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-direction: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7" y="1698593"/>
                <a:ext cx="5302303" cy="369332"/>
              </a:xfrm>
              <a:prstGeom prst="rect">
                <a:avLst/>
              </a:prstGeom>
              <a:blipFill>
                <a:blip r:embed="rId4"/>
                <a:stretch>
                  <a:fillRect l="-92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99592" y="3068960"/>
                <a:ext cx="4556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Then, if the wave propagates in the –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-direction: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068960"/>
                <a:ext cx="4556632" cy="369332"/>
              </a:xfrm>
              <a:prstGeom prst="rect">
                <a:avLst/>
              </a:prstGeom>
              <a:blipFill>
                <a:blip r:embed="rId5"/>
                <a:stretch>
                  <a:fillRect l="-1205" t="-8197" r="-32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41984" y="3816315"/>
                <a:ext cx="33719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84" y="3816315"/>
                <a:ext cx="3371949" cy="307777"/>
              </a:xfrm>
              <a:prstGeom prst="rect">
                <a:avLst/>
              </a:prstGeom>
              <a:blipFill>
                <a:blip r:embed="rId6"/>
                <a:stretch>
                  <a:fillRect l="-1266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349329" y="56523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3855513" y="5001883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3715090" y="460119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Freeform 12"/>
          <p:cNvSpPr/>
          <p:nvPr/>
        </p:nvSpPr>
        <p:spPr bwMode="auto">
          <a:xfrm flipH="1">
            <a:off x="980292" y="5393321"/>
            <a:ext cx="2790624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83505" y="5329590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83504" y="5329591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619672" y="5399628"/>
            <a:ext cx="144016" cy="1176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7439" y="508909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sp>
        <p:nvSpPr>
          <p:cNvPr id="18" name="Right Arrow 17"/>
          <p:cNvSpPr/>
          <p:nvPr/>
        </p:nvSpPr>
        <p:spPr bwMode="auto">
          <a:xfrm rot="10642914">
            <a:off x="1353304" y="4672332"/>
            <a:ext cx="690828" cy="46813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539552" y="5877272"/>
            <a:ext cx="48312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3779912" y="586798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0418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560" y="-172342"/>
            <a:ext cx="8229600" cy="1143000"/>
          </a:xfrm>
        </p:spPr>
        <p:txBody>
          <a:bodyPr/>
          <a:lstStyle/>
          <a:p>
            <a:r>
              <a:rPr lang="en-US" dirty="0"/>
              <a:t>Phase of a sinusoidal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1633" y="2250738"/>
                <a:ext cx="84935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quantity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an angle, describing the phase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of the sinusoidal wave (unit: rad). </a:t>
                </a:r>
              </a:p>
              <a:p>
                <a:endParaRPr lang="en-US" dirty="0"/>
              </a:p>
              <a:p>
                <a:r>
                  <a:rPr lang="en-US" dirty="0"/>
                  <a:t>At a crest of the wave,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 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… for a propagating wave toward the 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direction.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  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… for a propagating wave toward the 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33" y="2250738"/>
                <a:ext cx="8493503" cy="2585323"/>
              </a:xfrm>
              <a:prstGeom prst="rect">
                <a:avLst/>
              </a:prstGeom>
              <a:blipFill>
                <a:blip r:embed="rId2"/>
                <a:stretch>
                  <a:fillRect l="-646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 bwMode="auto">
          <a:xfrm>
            <a:off x="1565351" y="5810864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655684" y="539207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1818" y="56668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1637359" y="4946768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496936" y="454607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Freeform 11"/>
          <p:cNvSpPr/>
          <p:nvPr/>
        </p:nvSpPr>
        <p:spPr bwMode="auto">
          <a:xfrm>
            <a:off x="1619672" y="5274475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9998" y="56917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565351" y="5274475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565350" y="527447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8385" y="458493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Crest</a:t>
            </a:r>
          </a:p>
        </p:txBody>
      </p:sp>
      <p:sp>
        <p:nvSpPr>
          <p:cNvPr id="17" name="Right Arrow 16"/>
          <p:cNvSpPr/>
          <p:nvPr/>
        </p:nvSpPr>
        <p:spPr bwMode="auto">
          <a:xfrm rot="8805732">
            <a:off x="3760114" y="4926095"/>
            <a:ext cx="657236" cy="216024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2604" y="849659"/>
                <a:ext cx="349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4" y="849659"/>
                <a:ext cx="3496983" cy="307777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2604" y="1439233"/>
                <a:ext cx="33719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4" y="1439233"/>
                <a:ext cx="3371949" cy="307777"/>
              </a:xfrm>
              <a:prstGeom prst="rect">
                <a:avLst/>
              </a:prstGeom>
              <a:blipFill>
                <a:blip r:embed="rId4"/>
                <a:stretch>
                  <a:fillRect l="-1266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77514" y="835445"/>
                <a:ext cx="347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Propagation toward the 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514" y="835445"/>
                <a:ext cx="3472617" cy="369332"/>
              </a:xfrm>
              <a:prstGeom prst="rect">
                <a:avLst/>
              </a:prstGeom>
              <a:blipFill>
                <a:blip r:embed="rId5"/>
                <a:stretch>
                  <a:fillRect l="-1579" t="-8197" r="-28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77513" y="1343275"/>
                <a:ext cx="347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Propagation toward the 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513" y="1343275"/>
                <a:ext cx="3472617" cy="369332"/>
              </a:xfrm>
              <a:prstGeom prst="rect">
                <a:avLst/>
              </a:prstGeom>
              <a:blipFill>
                <a:blip r:embed="rId6"/>
                <a:stretch>
                  <a:fillRect l="-1579" t="-8197" r="-12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0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398" y="2113963"/>
                <a:ext cx="84935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At a trough of the wave,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… for a propagating wave toward the 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direction.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… for a propagating wave toward the 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" y="2113963"/>
                <a:ext cx="8493503" cy="2031325"/>
              </a:xfrm>
              <a:prstGeom prst="rect">
                <a:avLst/>
              </a:prstGeom>
              <a:blipFill>
                <a:blip r:embed="rId2"/>
                <a:stretch>
                  <a:fillRect l="-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1565351" y="5810864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4655684" y="539207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1818" y="56668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637359" y="4946768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496936" y="454607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1619672" y="5274475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9998" y="56917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565351" y="5274475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565350" y="527447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7423" y="524499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trough</a:t>
            </a:r>
          </a:p>
        </p:txBody>
      </p:sp>
      <p:sp>
        <p:nvSpPr>
          <p:cNvPr id="15" name="Right Arrow 14"/>
          <p:cNvSpPr/>
          <p:nvPr/>
        </p:nvSpPr>
        <p:spPr bwMode="auto">
          <a:xfrm rot="7805226">
            <a:off x="2396220" y="5817864"/>
            <a:ext cx="657236" cy="216024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2604" y="849659"/>
                <a:ext cx="349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4" y="849659"/>
                <a:ext cx="3496983" cy="307777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2604" y="1439233"/>
                <a:ext cx="33719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4" y="1439233"/>
                <a:ext cx="3371949" cy="307777"/>
              </a:xfrm>
              <a:prstGeom prst="rect">
                <a:avLst/>
              </a:prstGeom>
              <a:blipFill>
                <a:blip r:embed="rId4"/>
                <a:stretch>
                  <a:fillRect l="-1266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514" y="835445"/>
                <a:ext cx="347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Propagation toward the 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514" y="835445"/>
                <a:ext cx="3472617" cy="369332"/>
              </a:xfrm>
              <a:prstGeom prst="rect">
                <a:avLst/>
              </a:prstGeom>
              <a:blipFill>
                <a:blip r:embed="rId5"/>
                <a:stretch>
                  <a:fillRect l="-1579" t="-8197" r="-28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077513" y="1343275"/>
                <a:ext cx="3472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Propagation toward the 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513" y="1343275"/>
                <a:ext cx="3472617" cy="369332"/>
              </a:xfrm>
              <a:prstGeom prst="rect">
                <a:avLst/>
              </a:prstGeom>
              <a:blipFill>
                <a:blip r:embed="rId6"/>
                <a:stretch>
                  <a:fillRect l="-1579" t="-8197" r="-12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36588" y="-171400"/>
            <a:ext cx="8229600" cy="1143000"/>
          </a:xfrm>
        </p:spPr>
        <p:txBody>
          <a:bodyPr/>
          <a:lstStyle/>
          <a:p>
            <a:r>
              <a:rPr lang="en-US" dirty="0"/>
              <a:t>Phase of a sinusoidal wave</a:t>
            </a:r>
          </a:p>
        </p:txBody>
      </p:sp>
    </p:spTree>
    <p:extLst>
      <p:ext uri="{BB962C8B-B14F-4D97-AF65-F5344CB8AC3E}">
        <p14:creationId xmlns:p14="http://schemas.microsoft.com/office/powerpoint/2010/main" val="24137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36588" y="-171400"/>
            <a:ext cx="8229600" cy="1143000"/>
          </a:xfrm>
        </p:spPr>
        <p:txBody>
          <a:bodyPr/>
          <a:lstStyle/>
          <a:p>
            <a:r>
              <a:rPr lang="en-US" dirty="0"/>
              <a:t>Phase of a sinusoidal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1938" y="2214621"/>
                <a:ext cx="80648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The choice of the origin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2800" dirty="0"/>
                  <a:t> is arbitrary, so we can say, the origin is chosen such as:   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8" y="2214621"/>
                <a:ext cx="8064896" cy="954107"/>
              </a:xfrm>
              <a:prstGeom prst="rect">
                <a:avLst/>
              </a:prstGeom>
              <a:blipFill>
                <a:blip r:embed="rId2"/>
                <a:stretch>
                  <a:fillRect l="-1587" t="-6369" r="-151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93466" y="756156"/>
                <a:ext cx="4715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6" y="756156"/>
                <a:ext cx="471584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93466" y="1553388"/>
                <a:ext cx="43818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6" y="1553388"/>
                <a:ext cx="438184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75656" y="3399074"/>
                <a:ext cx="3109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399074"/>
                <a:ext cx="310982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-Right Arrow 7"/>
          <p:cNvSpPr/>
          <p:nvPr/>
        </p:nvSpPr>
        <p:spPr>
          <a:xfrm>
            <a:off x="4773416" y="3347526"/>
            <a:ext cx="1080120" cy="5339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41470" y="3347526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470" y="3347526"/>
                <a:ext cx="151656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71600" y="4197765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obtain: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07116" y="4518992"/>
                <a:ext cx="38777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16" y="4518992"/>
                <a:ext cx="387779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18939" y="525612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take care, if more than one wave is studied, their phase difference (and their phase difference at the origin) could be important and not ignored 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3" name="Rounded Rectangle 2"/>
          <p:cNvSpPr/>
          <p:nvPr/>
        </p:nvSpPr>
        <p:spPr bwMode="auto">
          <a:xfrm>
            <a:off x="6088043" y="4588445"/>
            <a:ext cx="2598757" cy="11729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1096849" y="5251838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9140" y="2008443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We consider a point of the wave (for instance a crest) which the corresponding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is constant (this point move at the velocity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).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140" y="2008443"/>
                <a:ext cx="8229600" cy="4525963"/>
              </a:xfrm>
              <a:blipFill>
                <a:blip r:embed="rId2"/>
                <a:stretch>
                  <a:fillRect l="-741" t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2103" y="1281014"/>
                <a:ext cx="33719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03" y="1281014"/>
                <a:ext cx="3371949" cy="307777"/>
              </a:xfrm>
              <a:prstGeom prst="rect">
                <a:avLst/>
              </a:prstGeom>
              <a:blipFill>
                <a:blip r:embed="rId3"/>
                <a:stretch>
                  <a:fillRect l="-1266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07904" y="1258133"/>
                <a:ext cx="361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propagate in the +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-direction 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258133"/>
                <a:ext cx="3610617" cy="369332"/>
              </a:xfrm>
              <a:prstGeom prst="rect">
                <a:avLst/>
              </a:prstGeom>
              <a:blipFill>
                <a:blip r:embed="rId4"/>
                <a:stretch>
                  <a:fillRect l="-13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 bwMode="auto">
          <a:xfrm>
            <a:off x="970865" y="2851661"/>
            <a:ext cx="432048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09568" y="2872884"/>
                <a:ext cx="2799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568" y="2872884"/>
                <a:ext cx="279974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13212" y="3671111"/>
                <a:ext cx="141211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12" y="3671111"/>
                <a:ext cx="141211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 bwMode="auto">
          <a:xfrm>
            <a:off x="1045802" y="3812102"/>
            <a:ext cx="432048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887092" y="3816903"/>
            <a:ext cx="432048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52733" y="3695237"/>
                <a:ext cx="3322641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733" y="3695237"/>
                <a:ext cx="3322641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 bwMode="auto">
          <a:xfrm>
            <a:off x="1565351" y="5810864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81818" y="56668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1637359" y="4946768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1496936" y="454607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9" name="Freeform 18"/>
          <p:cNvSpPr/>
          <p:nvPr/>
        </p:nvSpPr>
        <p:spPr bwMode="auto">
          <a:xfrm>
            <a:off x="1565349" y="5249283"/>
            <a:ext cx="2860766" cy="979730"/>
          </a:xfrm>
          <a:custGeom>
            <a:avLst/>
            <a:gdLst>
              <a:gd name="connsiteX0" fmla="*/ 0 w 2860766"/>
              <a:gd name="connsiteY0" fmla="*/ 0 h 979730"/>
              <a:gd name="connsiteX1" fmla="*/ 927463 w 2860766"/>
              <a:gd name="connsiteY1" fmla="*/ 979715 h 979730"/>
              <a:gd name="connsiteX2" fmla="*/ 2024743 w 2860766"/>
              <a:gd name="connsiteY2" fmla="*/ 26126 h 979730"/>
              <a:gd name="connsiteX3" fmla="*/ 2860766 w 2860766"/>
              <a:gd name="connsiteY3" fmla="*/ 561703 h 97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0766" h="979730">
                <a:moveTo>
                  <a:pt x="0" y="0"/>
                </a:moveTo>
                <a:cubicBezTo>
                  <a:pt x="295003" y="487680"/>
                  <a:pt x="590006" y="975361"/>
                  <a:pt x="927463" y="979715"/>
                </a:cubicBezTo>
                <a:cubicBezTo>
                  <a:pt x="1264920" y="984069"/>
                  <a:pt x="1702526" y="95795"/>
                  <a:pt x="2024743" y="26126"/>
                </a:cubicBezTo>
                <a:cubicBezTo>
                  <a:pt x="2346960" y="-43543"/>
                  <a:pt x="2603863" y="259080"/>
                  <a:pt x="2860766" y="561703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565351" y="5274475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65350" y="527447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7805226">
            <a:off x="3779776" y="4945562"/>
            <a:ext cx="432589" cy="232657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28349" y="5252582"/>
            <a:ext cx="925222" cy="6688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9998" y="56917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72282" y="4704328"/>
            <a:ext cx="2443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wave speed is also named phase velocity or phase speed  </a:t>
            </a:r>
          </a:p>
        </p:txBody>
      </p:sp>
      <p:sp>
        <p:nvSpPr>
          <p:cNvPr id="26" name="Right Arrow 25"/>
          <p:cNvSpPr/>
          <p:nvPr/>
        </p:nvSpPr>
        <p:spPr bwMode="auto">
          <a:xfrm rot="7805226">
            <a:off x="3215836" y="4849206"/>
            <a:ext cx="432589" cy="232657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28349" y="-34550"/>
            <a:ext cx="8229600" cy="1143000"/>
          </a:xfrm>
        </p:spPr>
        <p:txBody>
          <a:bodyPr/>
          <a:lstStyle/>
          <a:p>
            <a:r>
              <a:rPr lang="en-US" sz="4000" dirty="0"/>
              <a:t>About wave speed </a:t>
            </a:r>
          </a:p>
        </p:txBody>
      </p:sp>
    </p:spTree>
    <p:extLst>
      <p:ext uri="{BB962C8B-B14F-4D97-AF65-F5344CB8AC3E}">
        <p14:creationId xmlns:p14="http://schemas.microsoft.com/office/powerpoint/2010/main" val="227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  <p:bldP spid="9" grpId="0" animBg="1"/>
      <p:bldP spid="10" grpId="0"/>
      <p:bldP spid="11" grpId="0"/>
      <p:bldP spid="12" grpId="0" animBg="1"/>
      <p:bldP spid="13" grpId="0" animBg="1"/>
      <p:bldP spid="1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88" y="2032624"/>
            <a:ext cx="4895850" cy="391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95536" y="775494"/>
                <a:ext cx="82912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 is a function of two variables, then we could represent two kind of 2D graphs: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775494"/>
                <a:ext cx="8291264" cy="615553"/>
              </a:xfrm>
              <a:prstGeom prst="rect">
                <a:avLst/>
              </a:prstGeom>
              <a:blipFill>
                <a:blip r:embed="rId3"/>
                <a:stretch>
                  <a:fillRect l="-1912" t="-11881" r="-221" b="-2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28840" y="1623882"/>
                <a:ext cx="4567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instance,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40" y="1623882"/>
                <a:ext cx="4567917" cy="369332"/>
              </a:xfrm>
              <a:prstGeom prst="rect">
                <a:avLst/>
              </a:prstGeom>
              <a:blipFill>
                <a:blip r:embed="rId4"/>
                <a:stretch>
                  <a:fillRect l="-1068" t="-8197" r="-20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51" y="6226400"/>
                <a:ext cx="2435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1" y="6226400"/>
                <a:ext cx="2435090" cy="276999"/>
              </a:xfrm>
              <a:prstGeom prst="rect">
                <a:avLst/>
              </a:prstGeom>
              <a:blipFill>
                <a:blip r:embed="rId5"/>
                <a:stretch>
                  <a:fillRect l="-1754" r="-30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 flipH="1">
                <a:off x="2771800" y="6180234"/>
                <a:ext cx="2403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1800" y="6180234"/>
                <a:ext cx="2403201" cy="369332"/>
              </a:xfrm>
              <a:prstGeom prst="rect">
                <a:avLst/>
              </a:prstGeom>
              <a:blipFill>
                <a:blip r:embed="rId6"/>
                <a:stretch>
                  <a:fillRect l="-228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49551" y="6180234"/>
                <a:ext cx="1783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(if unit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m)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551" y="6180234"/>
                <a:ext cx="1783437" cy="369332"/>
              </a:xfrm>
              <a:prstGeom prst="rect">
                <a:avLst/>
              </a:prstGeom>
              <a:blipFill>
                <a:blip r:embed="rId7"/>
                <a:stretch>
                  <a:fillRect l="-2730" t="-10000" r="-204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 bwMode="auto">
          <a:xfrm>
            <a:off x="3560899" y="2417414"/>
            <a:ext cx="13711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19294" y="2534098"/>
                <a:ext cx="75270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294" y="2534098"/>
                <a:ext cx="752706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2969" y="1570021"/>
                <a:ext cx="40388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69" y="1570021"/>
                <a:ext cx="4038863" cy="307777"/>
              </a:xfrm>
              <a:prstGeom prst="rect">
                <a:avLst/>
              </a:prstGeom>
              <a:blipFill>
                <a:blip r:embed="rId9"/>
                <a:stretch>
                  <a:fillRect l="-105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674438" y="1940355"/>
                <a:ext cx="25188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38" y="1940355"/>
                <a:ext cx="2518831" cy="338554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57200" y="-175418"/>
            <a:ext cx="8229600" cy="1143000"/>
          </a:xfrm>
        </p:spPr>
        <p:txBody>
          <a:bodyPr/>
          <a:lstStyle/>
          <a:p>
            <a:r>
              <a:rPr lang="en-US" dirty="0"/>
              <a:t>Graphing a sinusoidal wave</a:t>
            </a:r>
          </a:p>
        </p:txBody>
      </p:sp>
    </p:spTree>
    <p:extLst>
      <p:ext uri="{BB962C8B-B14F-4D97-AF65-F5344CB8AC3E}">
        <p14:creationId xmlns:p14="http://schemas.microsoft.com/office/powerpoint/2010/main" val="1702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08" y="1945071"/>
            <a:ext cx="5386747" cy="4179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14894" y="1556787"/>
                <a:ext cx="2677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4" y="1556787"/>
                <a:ext cx="2677143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0280" y="6348025"/>
                <a:ext cx="2334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80" y="6348025"/>
                <a:ext cx="2334613" cy="276999"/>
              </a:xfrm>
              <a:prstGeom prst="rect">
                <a:avLst/>
              </a:prstGeom>
              <a:blipFill>
                <a:blip r:embed="rId4"/>
                <a:stretch>
                  <a:fillRect l="-2089" r="-31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flipH="1">
                <a:off x="3975534" y="6304002"/>
                <a:ext cx="2403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75534" y="6304002"/>
                <a:ext cx="2403201" cy="369332"/>
              </a:xfrm>
              <a:prstGeom prst="rect">
                <a:avLst/>
              </a:prstGeom>
              <a:blipFill>
                <a:blip r:embed="rId5"/>
                <a:stretch>
                  <a:fillRect l="-20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34602" y="6285099"/>
                <a:ext cx="213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(If unit of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s)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602" y="6285099"/>
                <a:ext cx="2137445" cy="369332"/>
              </a:xfrm>
              <a:prstGeom prst="rect">
                <a:avLst/>
              </a:prstGeom>
              <a:blipFill>
                <a:blip r:embed="rId6"/>
                <a:stretch>
                  <a:fillRect l="-2571" t="-8197" r="-2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 bwMode="auto">
          <a:xfrm>
            <a:off x="3129648" y="2420888"/>
            <a:ext cx="10470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04130" y="2480924"/>
                <a:ext cx="771429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30" y="2480924"/>
                <a:ext cx="77142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177134" y="157569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520" y="1086700"/>
                <a:ext cx="40770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86700"/>
                <a:ext cx="4077077" cy="307777"/>
              </a:xfrm>
              <a:prstGeom prst="rect">
                <a:avLst/>
              </a:prstGeom>
              <a:blipFill>
                <a:blip r:embed="rId8"/>
                <a:stretch>
                  <a:fillRect l="-1046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14655" y="1663710"/>
                <a:ext cx="1562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55" y="1663710"/>
                <a:ext cx="1562479" cy="276999"/>
              </a:xfrm>
              <a:prstGeom prst="rect">
                <a:avLst/>
              </a:prstGeom>
              <a:blipFill>
                <a:blip r:embed="rId9"/>
                <a:stretch>
                  <a:fillRect l="-391" r="-312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1520" y="1575690"/>
                <a:ext cx="3599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instant, at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as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575690"/>
                <a:ext cx="3599383" cy="369332"/>
              </a:xfrm>
              <a:prstGeom prst="rect">
                <a:avLst/>
              </a:prstGeom>
              <a:blipFill>
                <a:blip r:embed="rId10"/>
                <a:stretch>
                  <a:fillRect l="-1354" t="-8197" r="-25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968562" y="653998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2 m</a:t>
            </a:r>
          </a:p>
        </p:txBody>
      </p:sp>
      <p:sp>
        <p:nvSpPr>
          <p:cNvPr id="16" name="Title 5"/>
          <p:cNvSpPr>
            <a:spLocks noGrp="1"/>
          </p:cNvSpPr>
          <p:nvPr>
            <p:ph type="title"/>
          </p:nvPr>
        </p:nvSpPr>
        <p:spPr>
          <a:xfrm>
            <a:off x="457200" y="-175418"/>
            <a:ext cx="8229600" cy="1143000"/>
          </a:xfrm>
        </p:spPr>
        <p:txBody>
          <a:bodyPr/>
          <a:lstStyle/>
          <a:p>
            <a:r>
              <a:rPr lang="en-US" dirty="0"/>
              <a:t>Graphing a sinusoidal wave</a:t>
            </a:r>
          </a:p>
        </p:txBody>
      </p:sp>
    </p:spTree>
    <p:extLst>
      <p:ext uri="{BB962C8B-B14F-4D97-AF65-F5344CB8AC3E}">
        <p14:creationId xmlns:p14="http://schemas.microsoft.com/office/powerpoint/2010/main" val="264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833B6-A37F-4CEE-AE71-F69B32AB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/>
          <a:lstStyle/>
          <a:p>
            <a:r>
              <a:rPr lang="en-US" dirty="0"/>
              <a:t>In a sound wave, the propagating perturbation is the fluctuation of the local pressure.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93FA7-7BA9-466C-805C-E42786B7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8" y="2564904"/>
            <a:ext cx="5725744" cy="2499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9E5B21-49BB-4536-9DF1-C56E5ED6A055}"/>
              </a:ext>
            </a:extLst>
          </p:cNvPr>
          <p:cNvSpPr txBox="1"/>
          <p:nvPr/>
        </p:nvSpPr>
        <p:spPr>
          <a:xfrm>
            <a:off x="2578764" y="5050931"/>
            <a:ext cx="3655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http://www.alloprof.qc.ca/BV/pages/s1134.aspx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EF60C9-5993-4223-9E86-49FE9717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-175418"/>
            <a:ext cx="8229600" cy="1143000"/>
          </a:xfrm>
        </p:spPr>
        <p:txBody>
          <a:bodyPr/>
          <a:lstStyle/>
          <a:p>
            <a:r>
              <a:rPr lang="en-US" dirty="0"/>
              <a:t>The sound waves</a:t>
            </a:r>
          </a:p>
        </p:txBody>
      </p:sp>
    </p:spTree>
    <p:extLst>
      <p:ext uri="{BB962C8B-B14F-4D97-AF65-F5344CB8AC3E}">
        <p14:creationId xmlns:p14="http://schemas.microsoft.com/office/powerpoint/2010/main" val="404187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2420888"/>
            <a:ext cx="8229600" cy="1143000"/>
          </a:xfrm>
        </p:spPr>
        <p:txBody>
          <a:bodyPr/>
          <a:lstStyle/>
          <a:p>
            <a:r>
              <a:rPr lang="en-GB" dirty="0"/>
              <a:t>3. The diffraction phenomenon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579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-66923"/>
            <a:ext cx="8229600" cy="1143000"/>
          </a:xfrm>
        </p:spPr>
        <p:txBody>
          <a:bodyPr/>
          <a:lstStyle/>
          <a:p>
            <a:r>
              <a:rPr lang="en-GB" sz="3600" dirty="0"/>
              <a:t>Introduction: examples of mechanical waves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23528" y="3416880"/>
            <a:ext cx="3655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http://www.alloprof.qc.ca/BV/pages/s1134.aspx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49408"/>
            <a:ext cx="3799376" cy="1658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17" y="1788766"/>
            <a:ext cx="3926215" cy="1395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484913" y="3283357"/>
            <a:ext cx="46590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https://docplayer.fr/47375713-Caracteristiques-des-ondes.html</a:t>
            </a:r>
            <a:endParaRPr lang="en-US" sz="11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579" y="3825628"/>
            <a:ext cx="3809532" cy="2716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5981" y="6516901"/>
            <a:ext cx="40607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7"/>
              </a:rPr>
              <a:t>http://villemin.gerard.free.fr/aScience/Physique/ONDULAT/Onde.htm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5028943" y="144095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Perturbation on a rope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1287367"/>
            <a:ext cx="21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Propagation of sound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9021" y="5162098"/>
            <a:ext cx="210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Waves at the surface of water</a:t>
            </a:r>
          </a:p>
        </p:txBody>
      </p:sp>
    </p:spTree>
    <p:extLst>
      <p:ext uri="{BB962C8B-B14F-4D97-AF65-F5344CB8AC3E}">
        <p14:creationId xmlns:p14="http://schemas.microsoft.com/office/powerpoint/2010/main" val="12630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6002" y="82189"/>
            <a:ext cx="8229600" cy="1143000"/>
          </a:xfrm>
        </p:spPr>
        <p:txBody>
          <a:bodyPr/>
          <a:lstStyle/>
          <a:p>
            <a:r>
              <a:rPr lang="en-US" sz="2800" dirty="0"/>
              <a:t>Wave propagation in 1 dimension (1D), 2 dimensions (2D), 3 dimensions (3D)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074" y="1448023"/>
            <a:ext cx="8229600" cy="4525963"/>
          </a:xfrm>
        </p:spPr>
        <p:txBody>
          <a:bodyPr/>
          <a:lstStyle/>
          <a:p>
            <a:r>
              <a:rPr lang="en-US" sz="2400" dirty="0"/>
              <a:t>Example of 1D propagation (1D waves): transverse wave on a spring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Example of 2D propagation (2D waves): waves at the surface of water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Example of 3D propagation (3D  waves): the sound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971600" y="2924944"/>
            <a:ext cx="237626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reeform 6"/>
          <p:cNvSpPr/>
          <p:nvPr/>
        </p:nvSpPr>
        <p:spPr bwMode="auto">
          <a:xfrm>
            <a:off x="3357154" y="2299063"/>
            <a:ext cx="1071155" cy="653143"/>
          </a:xfrm>
          <a:custGeom>
            <a:avLst/>
            <a:gdLst>
              <a:gd name="connsiteX0" fmla="*/ 0 w 1071155"/>
              <a:gd name="connsiteY0" fmla="*/ 653143 h 653143"/>
              <a:gd name="connsiteX1" fmla="*/ 561703 w 1071155"/>
              <a:gd name="connsiteY1" fmla="*/ 0 h 653143"/>
              <a:gd name="connsiteX2" fmla="*/ 1071155 w 1071155"/>
              <a:gd name="connsiteY2" fmla="*/ 653143 h 653143"/>
              <a:gd name="connsiteX3" fmla="*/ 1071155 w 1071155"/>
              <a:gd name="connsiteY3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155" h="653143">
                <a:moveTo>
                  <a:pt x="0" y="653143"/>
                </a:moveTo>
                <a:cubicBezTo>
                  <a:pt x="191588" y="326571"/>
                  <a:pt x="383177" y="0"/>
                  <a:pt x="561703" y="0"/>
                </a:cubicBezTo>
                <a:cubicBezTo>
                  <a:pt x="740229" y="0"/>
                  <a:pt x="1071155" y="653143"/>
                  <a:pt x="1071155" y="653143"/>
                </a:cubicBezTo>
                <a:lnTo>
                  <a:pt x="1071155" y="653143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428309" y="2952206"/>
            <a:ext cx="237626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ight Arrow 8"/>
          <p:cNvSpPr/>
          <p:nvPr/>
        </p:nvSpPr>
        <p:spPr bwMode="auto">
          <a:xfrm>
            <a:off x="4428309" y="2299063"/>
            <a:ext cx="647747" cy="32657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167067-C83E-430A-95E4-59221702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651683"/>
            <a:ext cx="2314422" cy="1086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8348E8-EA07-4F67-A731-39E832C3D8A6}"/>
              </a:ext>
            </a:extLst>
          </p:cNvPr>
          <p:cNvSpPr txBox="1"/>
          <p:nvPr/>
        </p:nvSpPr>
        <p:spPr>
          <a:xfrm rot="16200000">
            <a:off x="4984596" y="1935111"/>
            <a:ext cx="369332" cy="58030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600" dirty="0">
                <a:hlinkClick r:id="rId3"/>
              </a:rPr>
              <a:t>https://saylordotorg.github.io/text_general-chemistry-principles-patterns-and-applications-v1.0/s10-01-waves-and-electromagnetic-radi.html</a:t>
            </a:r>
            <a:endParaRPr lang="en-US" sz="600" dirty="0"/>
          </a:p>
          <a:p>
            <a:endParaRPr lang="en-US" sz="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893FA7-7BA9-466C-805C-E42786B71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222" y="5442267"/>
            <a:ext cx="2820173" cy="12311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03762" y="3885498"/>
            <a:ext cx="31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directions of propagation draw a surface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8395" y="5748627"/>
            <a:ext cx="31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directions of propagation draw a volume</a:t>
            </a:r>
          </a:p>
        </p:txBody>
      </p:sp>
    </p:spTree>
    <p:extLst>
      <p:ext uri="{BB962C8B-B14F-4D97-AF65-F5344CB8AC3E}">
        <p14:creationId xmlns:p14="http://schemas.microsoft.com/office/powerpoint/2010/main" val="12351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43790B-D6D3-47D0-9E2C-6E14A32609CC}"/>
              </a:ext>
            </a:extLst>
          </p:cNvPr>
          <p:cNvSpPr/>
          <p:nvPr/>
        </p:nvSpPr>
        <p:spPr bwMode="auto">
          <a:xfrm>
            <a:off x="256051" y="1215548"/>
            <a:ext cx="3858279" cy="385340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22D38D-8968-4131-83AD-3178F32E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04" y="40080"/>
            <a:ext cx="8229600" cy="1143000"/>
          </a:xfrm>
        </p:spPr>
        <p:txBody>
          <a:bodyPr/>
          <a:lstStyle/>
          <a:p>
            <a:r>
              <a:rPr lang="en-US" sz="3600" dirty="0"/>
              <a:t>Propagation of sinusoidal wave from a source point: introduction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3B261-ACD6-4953-AF8E-13E95B2BFD39}"/>
              </a:ext>
            </a:extLst>
          </p:cNvPr>
          <p:cNvSpPr/>
          <p:nvPr/>
        </p:nvSpPr>
        <p:spPr bwMode="auto">
          <a:xfrm>
            <a:off x="2123728" y="2924944"/>
            <a:ext cx="144016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6D6BD7-D523-4513-94FF-F9B2E372930C}"/>
              </a:ext>
            </a:extLst>
          </p:cNvPr>
          <p:cNvCxnSpPr/>
          <p:nvPr/>
        </p:nvCxnSpPr>
        <p:spPr bwMode="auto">
          <a:xfrm flipV="1">
            <a:off x="2195736" y="2397650"/>
            <a:ext cx="1775706" cy="5815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EE67F9-5498-4520-AEE7-656DB3920FE2}"/>
              </a:ext>
            </a:extLst>
          </p:cNvPr>
          <p:cNvCxnSpPr/>
          <p:nvPr/>
        </p:nvCxnSpPr>
        <p:spPr bwMode="auto">
          <a:xfrm>
            <a:off x="3971442" y="2242847"/>
            <a:ext cx="0" cy="259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94572-E029-43E0-98F2-9142BFEEFF5D}"/>
              </a:ext>
            </a:extLst>
          </p:cNvPr>
          <p:cNvCxnSpPr/>
          <p:nvPr/>
        </p:nvCxnSpPr>
        <p:spPr bwMode="auto">
          <a:xfrm>
            <a:off x="3827426" y="237271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9D90-900B-4571-8AF3-56FB494450F2}"/>
                  </a:ext>
                </a:extLst>
              </p:cNvPr>
              <p:cNvSpPr txBox="1"/>
              <p:nvPr/>
            </p:nvSpPr>
            <p:spPr>
              <a:xfrm>
                <a:off x="4252604" y="2242847"/>
                <a:ext cx="206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9D90-900B-4571-8AF3-56FB4944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604" y="2242847"/>
                <a:ext cx="206018" cy="276999"/>
              </a:xfrm>
              <a:prstGeom prst="rect">
                <a:avLst/>
              </a:prstGeom>
              <a:blipFill>
                <a:blip r:embed="rId2"/>
                <a:stretch>
                  <a:fillRect l="-27273" r="-2727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0684A0-3AAE-439B-9BFF-D0E6B997424D}"/>
                  </a:ext>
                </a:extLst>
              </p:cNvPr>
              <p:cNvSpPr txBox="1"/>
              <p:nvPr/>
            </p:nvSpPr>
            <p:spPr>
              <a:xfrm>
                <a:off x="2042979" y="3094345"/>
                <a:ext cx="184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0684A0-3AAE-439B-9BFF-D0E6B9974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79" y="3094345"/>
                <a:ext cx="184025" cy="276999"/>
              </a:xfrm>
              <a:prstGeom prst="rect">
                <a:avLst/>
              </a:prstGeom>
              <a:blipFill>
                <a:blip r:embed="rId3"/>
                <a:stretch>
                  <a:fillRect l="-26667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870FCA6-A0C5-495F-A9E7-B9F827F93E51}"/>
              </a:ext>
            </a:extLst>
          </p:cNvPr>
          <p:cNvSpPr txBox="1"/>
          <p:nvPr/>
        </p:nvSpPr>
        <p:spPr>
          <a:xfrm>
            <a:off x="803270" y="275757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source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8C588-2A12-4399-88AE-ACA52A37C103}"/>
                  </a:ext>
                </a:extLst>
              </p:cNvPr>
              <p:cNvSpPr txBox="1"/>
              <p:nvPr/>
            </p:nvSpPr>
            <p:spPr>
              <a:xfrm>
                <a:off x="3433118" y="2095711"/>
                <a:ext cx="171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8C588-2A12-4399-88AE-ACA52A37C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118" y="2095711"/>
                <a:ext cx="171777" cy="276999"/>
              </a:xfrm>
              <a:prstGeom prst="rect">
                <a:avLst/>
              </a:prstGeom>
              <a:blipFill>
                <a:blip r:embed="rId4"/>
                <a:stretch>
                  <a:fillRect l="-17857" r="-1785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2A6BEF-45EB-426F-8AB2-4C294820F33A}"/>
              </a:ext>
            </a:extLst>
          </p:cNvPr>
          <p:cNvCxnSpPr/>
          <p:nvPr/>
        </p:nvCxnSpPr>
        <p:spPr bwMode="auto">
          <a:xfrm>
            <a:off x="2195736" y="2979192"/>
            <a:ext cx="146561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0EDC73-FC35-49EF-A1D8-E260D6C2EDBA}"/>
              </a:ext>
            </a:extLst>
          </p:cNvPr>
          <p:cNvCxnSpPr/>
          <p:nvPr/>
        </p:nvCxnSpPr>
        <p:spPr bwMode="auto">
          <a:xfrm flipH="1" flipV="1">
            <a:off x="2174644" y="1935970"/>
            <a:ext cx="21092" cy="9960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F0BD04-5306-4F63-9EDF-62B46D68E5A8}"/>
              </a:ext>
            </a:extLst>
          </p:cNvPr>
          <p:cNvCxnSpPr/>
          <p:nvPr/>
        </p:nvCxnSpPr>
        <p:spPr bwMode="auto">
          <a:xfrm flipH="1">
            <a:off x="1445094" y="2996952"/>
            <a:ext cx="741171" cy="1131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09792C-F30A-46DA-82D2-8E7B5BB6E761}"/>
                  </a:ext>
                </a:extLst>
              </p:cNvPr>
              <p:cNvSpPr txBox="1"/>
              <p:nvPr/>
            </p:nvSpPr>
            <p:spPr>
              <a:xfrm>
                <a:off x="3733362" y="2854711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09792C-F30A-46DA-82D2-8E7B5BB6E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62" y="2854711"/>
                <a:ext cx="188128" cy="276999"/>
              </a:xfrm>
              <a:prstGeom prst="rect">
                <a:avLst/>
              </a:prstGeom>
              <a:blipFill>
                <a:blip r:embed="rId5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FC7948-DD99-47CB-8D0A-DDE2561DE3E2}"/>
                  </a:ext>
                </a:extLst>
              </p:cNvPr>
              <p:cNvSpPr txBox="1"/>
              <p:nvPr/>
            </p:nvSpPr>
            <p:spPr>
              <a:xfrm>
                <a:off x="1918826" y="1603017"/>
                <a:ext cx="358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FC7948-DD99-47CB-8D0A-DDE2561D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26" y="1603017"/>
                <a:ext cx="3585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43197-8A7C-48A1-B50A-BDAB685A685D}"/>
                  </a:ext>
                </a:extLst>
              </p:cNvPr>
              <p:cNvSpPr txBox="1"/>
              <p:nvPr/>
            </p:nvSpPr>
            <p:spPr>
              <a:xfrm>
                <a:off x="1163787" y="4201240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43197-8A7C-48A1-B50A-BDAB685A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7" y="4201240"/>
                <a:ext cx="376193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3EF7E1E-EFEB-4F22-A8F1-0AFF40818DC9}"/>
              </a:ext>
            </a:extLst>
          </p:cNvPr>
          <p:cNvSpPr txBox="1"/>
          <p:nvPr/>
        </p:nvSpPr>
        <p:spPr>
          <a:xfrm>
            <a:off x="323528" y="4745785"/>
            <a:ext cx="558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point source S a sinusoidal perturbation is generated: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43B535-AF2D-487A-BD90-7AB5D682AE6E}"/>
                  </a:ext>
                </a:extLst>
              </p:cNvPr>
              <p:cNvSpPr txBox="1"/>
              <p:nvPr/>
            </p:nvSpPr>
            <p:spPr>
              <a:xfrm>
                <a:off x="5796136" y="4791951"/>
                <a:ext cx="2383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43B535-AF2D-487A-BD90-7AB5D682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791951"/>
                <a:ext cx="2383088" cy="276999"/>
              </a:xfrm>
              <a:prstGeom prst="rect">
                <a:avLst/>
              </a:prstGeom>
              <a:blipFill>
                <a:blip r:embed="rId8"/>
                <a:stretch>
                  <a:fillRect l="-7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4337D2-3ACF-4621-977E-02303278D9CA}"/>
                  </a:ext>
                </a:extLst>
              </p:cNvPr>
              <p:cNvSpPr txBox="1"/>
              <p:nvPr/>
            </p:nvSpPr>
            <p:spPr>
              <a:xfrm>
                <a:off x="179512" y="5222760"/>
                <a:ext cx="8352928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the point  P far from S at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, the sinusoidal perturbation is propagated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4337D2-3ACF-4621-977E-02303278D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222760"/>
                <a:ext cx="8352928" cy="704745"/>
              </a:xfrm>
              <a:prstGeom prst="rect">
                <a:avLst/>
              </a:prstGeom>
              <a:blipFill>
                <a:blip r:embed="rId9"/>
                <a:stretch>
                  <a:fillRect l="-584" r="-875" b="-1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87BA28-3B97-4BE7-B963-495794CC3675}"/>
                  </a:ext>
                </a:extLst>
              </p:cNvPr>
              <p:cNvSpPr txBox="1"/>
              <p:nvPr/>
            </p:nvSpPr>
            <p:spPr>
              <a:xfrm>
                <a:off x="1539980" y="5604532"/>
                <a:ext cx="32117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87BA28-3B97-4BE7-B963-495794CC3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980" y="5604532"/>
                <a:ext cx="3211713" cy="298415"/>
              </a:xfrm>
              <a:prstGeom prst="rect">
                <a:avLst/>
              </a:prstGeom>
              <a:blipFill>
                <a:blip r:embed="rId10"/>
                <a:stretch>
                  <a:fillRect l="-57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B48875-317C-4F84-8295-3841D4CADF72}"/>
                  </a:ext>
                </a:extLst>
              </p:cNvPr>
              <p:cNvSpPr txBox="1"/>
              <p:nvPr/>
            </p:nvSpPr>
            <p:spPr>
              <a:xfrm>
                <a:off x="171872" y="6078319"/>
                <a:ext cx="7784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a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what is the shape of all the points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with the same phase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?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B48875-317C-4F84-8295-3841D4CAD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72" y="6078319"/>
                <a:ext cx="7784504" cy="646331"/>
              </a:xfrm>
              <a:prstGeom prst="rect">
                <a:avLst/>
              </a:prstGeom>
              <a:blipFill>
                <a:blip r:embed="rId11"/>
                <a:stretch>
                  <a:fillRect l="-6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30">
            <a:extLst>
              <a:ext uri="{FF2B5EF4-FFF2-40B4-BE49-F238E27FC236}">
                <a16:creationId xmlns:a16="http://schemas.microsoft.com/office/drawing/2014/main" id="{A1EEBD13-0DA5-416F-98FC-8C057E6AE9F5}"/>
              </a:ext>
            </a:extLst>
          </p:cNvPr>
          <p:cNvSpPr/>
          <p:nvPr/>
        </p:nvSpPr>
        <p:spPr bwMode="auto">
          <a:xfrm>
            <a:off x="1918826" y="6463919"/>
            <a:ext cx="462782" cy="2607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20BB28-50BB-4FCE-9017-F2B3CF3B4E05}"/>
              </a:ext>
            </a:extLst>
          </p:cNvPr>
          <p:cNvSpPr txBox="1"/>
          <p:nvPr/>
        </p:nvSpPr>
        <p:spPr>
          <a:xfrm>
            <a:off x="2476220" y="6398696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sphere of radius r </a:t>
            </a:r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CF24471-A0A6-407C-866C-45343AE2CC52}"/>
              </a:ext>
            </a:extLst>
          </p:cNvPr>
          <p:cNvSpPr/>
          <p:nvPr/>
        </p:nvSpPr>
        <p:spPr bwMode="auto">
          <a:xfrm>
            <a:off x="4733569" y="6484367"/>
            <a:ext cx="462782" cy="2607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33746-EDF1-421B-B029-3B4C32A4A906}"/>
              </a:ext>
            </a:extLst>
          </p:cNvPr>
          <p:cNvSpPr txBox="1"/>
          <p:nvPr/>
        </p:nvSpPr>
        <p:spPr>
          <a:xfrm>
            <a:off x="5281265" y="6422610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sphere </a:t>
            </a:r>
            <a:r>
              <a:rPr lang="en-US" b="1" dirty="0"/>
              <a:t>is a wave front</a:t>
            </a:r>
          </a:p>
        </p:txBody>
      </p:sp>
    </p:spTree>
    <p:extLst>
      <p:ext uri="{BB962C8B-B14F-4D97-AF65-F5344CB8AC3E}">
        <p14:creationId xmlns:p14="http://schemas.microsoft.com/office/powerpoint/2010/main" val="29548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3" grpId="0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6681D0-C4F2-4107-9CB6-B84E83D3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25503"/>
            <a:ext cx="8229600" cy="1143000"/>
          </a:xfrm>
        </p:spPr>
        <p:txBody>
          <a:bodyPr/>
          <a:lstStyle/>
          <a:p>
            <a:r>
              <a:rPr lang="en-US" dirty="0"/>
              <a:t>Some examples of wave fronts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7CFBB-29EB-4E9F-85D1-FA80DDA4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89" y="1656677"/>
            <a:ext cx="4592621" cy="22250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8B7900E-B913-44CC-BAB6-3777F1C0276D}"/>
              </a:ext>
            </a:extLst>
          </p:cNvPr>
          <p:cNvSpPr/>
          <p:nvPr/>
        </p:nvSpPr>
        <p:spPr bwMode="auto">
          <a:xfrm>
            <a:off x="6996158" y="3361526"/>
            <a:ext cx="2144790" cy="47705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EDDD0-BAA0-4AC2-B62B-56B80BFE4A87}"/>
              </a:ext>
            </a:extLst>
          </p:cNvPr>
          <p:cNvSpPr txBox="1"/>
          <p:nvPr/>
        </p:nvSpPr>
        <p:spPr>
          <a:xfrm>
            <a:off x="6847689" y="4215606"/>
            <a:ext cx="24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wave fronts produced by vibration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202E-DB13-40D4-BFAB-83CD92A31C75}"/>
              </a:ext>
            </a:extLst>
          </p:cNvPr>
          <p:cNvSpPr txBox="1"/>
          <p:nvPr/>
        </p:nvSpPr>
        <p:spPr>
          <a:xfrm>
            <a:off x="6847689" y="4029696"/>
            <a:ext cx="2047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https://sites.google.com/a/simplescience.info/www/science/vibrationsproducewaves</a:t>
            </a:r>
            <a:endParaRPr lang="en-US" sz="70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0777F-2D4D-4204-9810-33FDC0237628}"/>
              </a:ext>
            </a:extLst>
          </p:cNvPr>
          <p:cNvSpPr txBox="1"/>
          <p:nvPr/>
        </p:nvSpPr>
        <p:spPr>
          <a:xfrm>
            <a:off x="380398" y="4215606"/>
            <a:ext cx="234391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http://slideplayer.com/slide/5683513/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D437D-3CCB-4C84-8EC3-A223D9F4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8" y="1888690"/>
            <a:ext cx="2272214" cy="239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5A69A-E758-442F-AD74-34C3678E706F}"/>
              </a:ext>
            </a:extLst>
          </p:cNvPr>
          <p:cNvSpPr txBox="1"/>
          <p:nvPr/>
        </p:nvSpPr>
        <p:spPr>
          <a:xfrm>
            <a:off x="83779" y="1199889"/>
            <a:ext cx="434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Sound waves propagating in 3 dimensions (spherical wave fronts, but far from the source of the wave ,they can be considered as plane wave fronts)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67067-C83E-430A-95E4-592217025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055" y="4469530"/>
            <a:ext cx="4240191" cy="1989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433061-8A40-41F9-A949-CF2E8942252A}"/>
              </a:ext>
            </a:extLst>
          </p:cNvPr>
          <p:cNvSpPr txBox="1"/>
          <p:nvPr/>
        </p:nvSpPr>
        <p:spPr>
          <a:xfrm>
            <a:off x="3733755" y="4044323"/>
            <a:ext cx="20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wave fronts </a:t>
            </a:r>
          </a:p>
        </p:txBody>
      </p:sp>
    </p:spTree>
    <p:extLst>
      <p:ext uri="{BB962C8B-B14F-4D97-AF65-F5344CB8AC3E}">
        <p14:creationId xmlns:p14="http://schemas.microsoft.com/office/powerpoint/2010/main" val="9649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E4F2934-54FA-4A0A-9942-37BD07DDC061}"/>
              </a:ext>
            </a:extLst>
          </p:cNvPr>
          <p:cNvSpPr txBox="1">
            <a:spLocks/>
          </p:cNvSpPr>
          <p:nvPr/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defRPr/>
            </a:pPr>
            <a:fld id="{3C76BCED-983B-4975-B93D-90282543D9E3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4751C-B0A0-4764-AE5C-91C3AF72EE85}"/>
              </a:ext>
            </a:extLst>
          </p:cNvPr>
          <p:cNvSpPr txBox="1"/>
          <p:nvPr/>
        </p:nvSpPr>
        <p:spPr>
          <a:xfrm>
            <a:off x="1043608" y="5338133"/>
            <a:ext cx="671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Shock waves generated by a bullet passing through air and break the sound barrier (i.e. it moves faster that the sound).</a:t>
            </a:r>
          </a:p>
          <a:p>
            <a:r>
              <a:rPr lang="en-US" dirty="0"/>
              <a:t>The wave front shape </a:t>
            </a:r>
            <a:r>
              <a:rPr lang="en-US" b="1" dirty="0"/>
              <a:t>is conical </a:t>
            </a:r>
            <a:r>
              <a:rPr lang="en-US" dirty="0"/>
              <a:t>and the waves are named “bullet bow shock wave”.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47167-26A7-4B1B-9997-DAEA3CBF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47837"/>
            <a:ext cx="4791075" cy="336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762F9-C1FC-45AC-B979-3F32F30F0698}"/>
              </a:ext>
            </a:extLst>
          </p:cNvPr>
          <p:cNvSpPr txBox="1"/>
          <p:nvPr/>
        </p:nvSpPr>
        <p:spPr>
          <a:xfrm>
            <a:off x="1764722" y="5018590"/>
            <a:ext cx="599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b="1" dirty="0">
                <a:hlinkClick r:id="rId3"/>
              </a:rPr>
              <a:t>www.nasa.gov</a:t>
            </a:r>
            <a:r>
              <a:rPr lang="en-US" dirty="0">
                <a:hlinkClick r:id="rId3"/>
              </a:rPr>
              <a:t>/mission_pages/</a:t>
            </a:r>
            <a:r>
              <a:rPr lang="en-US" b="1" dirty="0">
                <a:hlinkClick r:id="rId3"/>
              </a:rPr>
              <a:t>galex</a:t>
            </a:r>
            <a:r>
              <a:rPr lang="en-US" dirty="0">
                <a:hlinkClick r:id="rId3"/>
              </a:rPr>
              <a:t>/20070815/f.html</a:t>
            </a: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6681D0-C4F2-4107-9CB6-B84E83D3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25503"/>
            <a:ext cx="8229600" cy="1143000"/>
          </a:xfrm>
        </p:spPr>
        <p:txBody>
          <a:bodyPr/>
          <a:lstStyle/>
          <a:p>
            <a:r>
              <a:rPr lang="en-US" dirty="0"/>
              <a:t>Some examples of wave fronts</a:t>
            </a:r>
          </a:p>
        </p:txBody>
      </p:sp>
    </p:spTree>
    <p:extLst>
      <p:ext uri="{BB962C8B-B14F-4D97-AF65-F5344CB8AC3E}">
        <p14:creationId xmlns:p14="http://schemas.microsoft.com/office/powerpoint/2010/main" val="3712933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C2197-14C3-4C6A-AD72-938CD278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65" y="1844824"/>
            <a:ext cx="4734669" cy="2937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A1A86-402C-4B71-A0B9-C844C8C2ACA7}"/>
              </a:ext>
            </a:extLst>
          </p:cNvPr>
          <p:cNvSpPr txBox="1"/>
          <p:nvPr/>
        </p:nvSpPr>
        <p:spPr>
          <a:xfrm>
            <a:off x="107504" y="5213506"/>
            <a:ext cx="881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 wave fronts of sound waves which come from a megaphone spherical or not spherical 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1102D-C6D2-4B48-8D85-21086258F13C}"/>
              </a:ext>
            </a:extLst>
          </p:cNvPr>
          <p:cNvSpPr txBox="1"/>
          <p:nvPr/>
        </p:nvSpPr>
        <p:spPr>
          <a:xfrm>
            <a:off x="1403648" y="4852051"/>
            <a:ext cx="671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https://www.dreamstime.com/stock-photo-angry-teacher-megaphone-shouting-scared-student-blown-away-wave-science-formulas-women-stressed-math-negative-human-image91480534</a:t>
            </a:r>
            <a:endParaRPr lang="en-US" sz="700" dirty="0"/>
          </a:p>
          <a:p>
            <a:endParaRPr lang="en-US" sz="7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6681D0-C4F2-4107-9CB6-B84E83D3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25503"/>
            <a:ext cx="8229600" cy="1143000"/>
          </a:xfrm>
        </p:spPr>
        <p:txBody>
          <a:bodyPr/>
          <a:lstStyle/>
          <a:p>
            <a:r>
              <a:rPr lang="en-US" dirty="0"/>
              <a:t>Some examples of wave fronts</a:t>
            </a:r>
          </a:p>
        </p:txBody>
      </p:sp>
    </p:spTree>
    <p:extLst>
      <p:ext uri="{BB962C8B-B14F-4D97-AF65-F5344CB8AC3E}">
        <p14:creationId xmlns:p14="http://schemas.microsoft.com/office/powerpoint/2010/main" val="601520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41" y="-157102"/>
            <a:ext cx="8229600" cy="1143000"/>
          </a:xfrm>
        </p:spPr>
        <p:txBody>
          <a:bodyPr/>
          <a:lstStyle/>
          <a:p>
            <a:r>
              <a:rPr lang="en-GB" dirty="0"/>
              <a:t>The wave front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5" name="Rectangle: Rounded Corners 30">
            <a:extLst>
              <a:ext uri="{FF2B5EF4-FFF2-40B4-BE49-F238E27FC236}">
                <a16:creationId xmlns:a16="http://schemas.microsoft.com/office/drawing/2014/main" id="{C26A0AFE-F46F-4931-96C8-A7381AB7B71D}"/>
              </a:ext>
            </a:extLst>
          </p:cNvPr>
          <p:cNvSpPr/>
          <p:nvPr/>
        </p:nvSpPr>
        <p:spPr bwMode="auto">
          <a:xfrm>
            <a:off x="2445662" y="5146881"/>
            <a:ext cx="5442638" cy="13188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B57F-A5E7-43E8-83C9-80AF86AB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1" y="1301579"/>
            <a:ext cx="3086141" cy="3086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0297F-BBCC-43E6-8640-3E6B2CE964A5}"/>
              </a:ext>
            </a:extLst>
          </p:cNvPr>
          <p:cNvSpPr txBox="1"/>
          <p:nvPr/>
        </p:nvSpPr>
        <p:spPr>
          <a:xfrm>
            <a:off x="137261" y="4565411"/>
            <a:ext cx="474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Spherical wave fronts propagating in 3 dimensions.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496F2-2746-4B5E-AF88-892764662608}"/>
              </a:ext>
            </a:extLst>
          </p:cNvPr>
          <p:cNvSpPr txBox="1"/>
          <p:nvPr/>
        </p:nvSpPr>
        <p:spPr>
          <a:xfrm>
            <a:off x="530181" y="4400521"/>
            <a:ext cx="40607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http://www.sciencenanum.net/physics/wave/mechanical_02_05.html</a:t>
            </a:r>
            <a:endParaRPr lang="en-US" sz="1100" dirty="0"/>
          </a:p>
          <a:p>
            <a:endParaRPr lang="en-US" sz="11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6CD015-9586-4653-B8C1-58D1F5BD68BD}"/>
              </a:ext>
            </a:extLst>
          </p:cNvPr>
          <p:cNvCxnSpPr/>
          <p:nvPr/>
        </p:nvCxnSpPr>
        <p:spPr bwMode="auto">
          <a:xfrm flipV="1">
            <a:off x="2648134" y="1533415"/>
            <a:ext cx="1833453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BF1510-525E-416E-877E-B5ACF5AB7EEC}"/>
              </a:ext>
            </a:extLst>
          </p:cNvPr>
          <p:cNvSpPr txBox="1"/>
          <p:nvPr/>
        </p:nvSpPr>
        <p:spPr>
          <a:xfrm>
            <a:off x="4544536" y="1313277"/>
            <a:ext cx="28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spherical wave front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D40806-4002-46ED-A187-45EFFD0728FF}"/>
              </a:ext>
            </a:extLst>
          </p:cNvPr>
          <p:cNvCxnSpPr/>
          <p:nvPr/>
        </p:nvCxnSpPr>
        <p:spPr bwMode="auto">
          <a:xfrm>
            <a:off x="2433291" y="2844649"/>
            <a:ext cx="1841306" cy="5193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411B24-D46B-45B3-850E-889EA4EA468F}"/>
              </a:ext>
            </a:extLst>
          </p:cNvPr>
          <p:cNvSpPr txBox="1"/>
          <p:nvPr/>
        </p:nvSpPr>
        <p:spPr>
          <a:xfrm>
            <a:off x="4895931" y="2560826"/>
            <a:ext cx="361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wave is described by the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2960FF-2C11-4580-A5AF-B4BC10C6EB7D}"/>
                  </a:ext>
                </a:extLst>
              </p:cNvPr>
              <p:cNvSpPr txBox="1"/>
              <p:nvPr/>
            </p:nvSpPr>
            <p:spPr>
              <a:xfrm>
                <a:off x="5003128" y="3075566"/>
                <a:ext cx="3100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2960FF-2C11-4580-A5AF-B4BC10C6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28" y="3075566"/>
                <a:ext cx="3100144" cy="276999"/>
              </a:xfrm>
              <a:prstGeom prst="rect">
                <a:avLst/>
              </a:prstGeom>
              <a:blipFill>
                <a:blip r:embed="rId4"/>
                <a:stretch>
                  <a:fillRect l="-591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1CD071-CB82-42EC-9F93-BF2090CFB8DF}"/>
                  </a:ext>
                </a:extLst>
              </p:cNvPr>
              <p:cNvSpPr txBox="1"/>
              <p:nvPr/>
            </p:nvSpPr>
            <p:spPr>
              <a:xfrm>
                <a:off x="4237794" y="3229265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1CD071-CB82-42EC-9F93-BF2090CF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794" y="3229265"/>
                <a:ext cx="188128" cy="276999"/>
              </a:xfrm>
              <a:prstGeom prst="rect">
                <a:avLst/>
              </a:prstGeom>
              <a:blipFill>
                <a:blip r:embed="rId5"/>
                <a:stretch>
                  <a:fillRect l="-16129" r="-12903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E8D282-F2F7-4778-A312-A3AE1C81082F}"/>
              </a:ext>
            </a:extLst>
          </p:cNvPr>
          <p:cNvCxnSpPr/>
          <p:nvPr/>
        </p:nvCxnSpPr>
        <p:spPr bwMode="auto">
          <a:xfrm flipV="1">
            <a:off x="2433291" y="1563798"/>
            <a:ext cx="0" cy="1280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399FD3-0F55-4F49-B23D-85EA4CE32DCF}"/>
                  </a:ext>
                </a:extLst>
              </p:cNvPr>
              <p:cNvSpPr txBox="1"/>
              <p:nvPr/>
            </p:nvSpPr>
            <p:spPr>
              <a:xfrm>
                <a:off x="2254136" y="1340437"/>
                <a:ext cx="191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399FD3-0F55-4F49-B23D-85EA4CE3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36" y="1340437"/>
                <a:ext cx="191526" cy="276999"/>
              </a:xfrm>
              <a:prstGeom prst="rect">
                <a:avLst/>
              </a:prstGeom>
              <a:blipFill>
                <a:blip r:embed="rId6"/>
                <a:stretch>
                  <a:fillRect l="-29032" r="-29032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25F936-BBF9-4528-ACFD-B07F6E43ECBE}"/>
              </a:ext>
            </a:extLst>
          </p:cNvPr>
          <p:cNvCxnSpPr/>
          <p:nvPr/>
        </p:nvCxnSpPr>
        <p:spPr bwMode="auto">
          <a:xfrm flipH="1">
            <a:off x="1466285" y="2844649"/>
            <a:ext cx="979377" cy="661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74187-D8F9-492F-9490-E81B7FACDD0D}"/>
                  </a:ext>
                </a:extLst>
              </p:cNvPr>
              <p:cNvSpPr txBox="1"/>
              <p:nvPr/>
            </p:nvSpPr>
            <p:spPr>
              <a:xfrm>
                <a:off x="1292391" y="3305465"/>
                <a:ext cx="173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74187-D8F9-492F-9490-E81B7FAC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91" y="3305465"/>
                <a:ext cx="173894" cy="276999"/>
              </a:xfrm>
              <a:prstGeom prst="rect">
                <a:avLst/>
              </a:prstGeom>
              <a:blipFill>
                <a:blip r:embed="rId7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C5B08-0B2A-4DC2-B93E-4CBE18F5F3B5}"/>
                  </a:ext>
                </a:extLst>
              </p:cNvPr>
              <p:cNvSpPr txBox="1"/>
              <p:nvPr/>
            </p:nvSpPr>
            <p:spPr>
              <a:xfrm>
                <a:off x="2679440" y="5250306"/>
                <a:ext cx="51165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The perturbation is written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because the wave in not the propagation of a displacement in the y-direction (it could be a sound wave for instance)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3C5B08-0B2A-4DC2-B93E-4CBE18F5F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440" y="5250306"/>
                <a:ext cx="5116500" cy="1200329"/>
              </a:xfrm>
              <a:prstGeom prst="rect">
                <a:avLst/>
              </a:prstGeom>
              <a:blipFill>
                <a:blip r:embed="rId8"/>
                <a:stretch>
                  <a:fillRect l="-1073" t="-2538" r="-954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5C55D4-10CE-4C92-9E29-7011D4138068}"/>
                  </a:ext>
                </a:extLst>
              </p:cNvPr>
              <p:cNvSpPr/>
              <p:nvPr/>
            </p:nvSpPr>
            <p:spPr>
              <a:xfrm>
                <a:off x="5002901" y="3579957"/>
                <a:ext cx="210339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5C55D4-10CE-4C92-9E29-7011D4138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901" y="3579957"/>
                <a:ext cx="2103396" cy="42774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23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0297F-BBCC-43E6-8640-3E6B2CE964A5}"/>
              </a:ext>
            </a:extLst>
          </p:cNvPr>
          <p:cNvSpPr txBox="1"/>
          <p:nvPr/>
        </p:nvSpPr>
        <p:spPr>
          <a:xfrm>
            <a:off x="64161" y="4627901"/>
            <a:ext cx="462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wave fronts propagating in 2 dimensions.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6CD015-9586-4653-B8C1-58D1F5BD68BD}"/>
              </a:ext>
            </a:extLst>
          </p:cNvPr>
          <p:cNvCxnSpPr/>
          <p:nvPr/>
        </p:nvCxnSpPr>
        <p:spPr bwMode="auto">
          <a:xfrm flipV="1">
            <a:off x="2359129" y="1697055"/>
            <a:ext cx="1833453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BF1510-525E-416E-877E-B5ACF5AB7EEC}"/>
              </a:ext>
            </a:extLst>
          </p:cNvPr>
          <p:cNvSpPr txBox="1"/>
          <p:nvPr/>
        </p:nvSpPr>
        <p:spPr>
          <a:xfrm>
            <a:off x="4255793" y="1435476"/>
            <a:ext cx="28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circular wave front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D40806-4002-46ED-A187-45EFFD0728FF}"/>
              </a:ext>
            </a:extLst>
          </p:cNvPr>
          <p:cNvCxnSpPr/>
          <p:nvPr/>
        </p:nvCxnSpPr>
        <p:spPr bwMode="auto">
          <a:xfrm flipV="1">
            <a:off x="1475656" y="3293150"/>
            <a:ext cx="1800200" cy="12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411B24-D46B-45B3-850E-889EA4EA468F}"/>
              </a:ext>
            </a:extLst>
          </p:cNvPr>
          <p:cNvSpPr txBox="1"/>
          <p:nvPr/>
        </p:nvSpPr>
        <p:spPr>
          <a:xfrm>
            <a:off x="4895931" y="2600015"/>
            <a:ext cx="361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wave is described by the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2960FF-2C11-4580-A5AF-B4BC10C6EB7D}"/>
                  </a:ext>
                </a:extLst>
              </p:cNvPr>
              <p:cNvSpPr txBox="1"/>
              <p:nvPr/>
            </p:nvSpPr>
            <p:spPr>
              <a:xfrm>
                <a:off x="5003128" y="3114755"/>
                <a:ext cx="3100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2960FF-2C11-4580-A5AF-B4BC10C6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28" y="3114755"/>
                <a:ext cx="3100144" cy="276999"/>
              </a:xfrm>
              <a:prstGeom prst="rect">
                <a:avLst/>
              </a:prstGeom>
              <a:blipFill>
                <a:blip r:embed="rId2"/>
                <a:stretch>
                  <a:fillRect l="-591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1CD071-CB82-42EC-9F93-BF2090CFB8DF}"/>
                  </a:ext>
                </a:extLst>
              </p:cNvPr>
              <p:cNvSpPr txBox="1"/>
              <p:nvPr/>
            </p:nvSpPr>
            <p:spPr>
              <a:xfrm>
                <a:off x="3376732" y="3125276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1CD071-CB82-42EC-9F93-BF2090CF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32" y="3125276"/>
                <a:ext cx="188128" cy="276999"/>
              </a:xfrm>
              <a:prstGeom prst="rect">
                <a:avLst/>
              </a:prstGeom>
              <a:blipFill>
                <a:blip r:embed="rId3"/>
                <a:stretch>
                  <a:fillRect l="-16129" r="-12903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8D282-F2F7-4778-A312-A3AE1C81082F}"/>
              </a:ext>
            </a:extLst>
          </p:cNvPr>
          <p:cNvCxnSpPr/>
          <p:nvPr/>
        </p:nvCxnSpPr>
        <p:spPr bwMode="auto">
          <a:xfrm flipV="1">
            <a:off x="1475656" y="2012298"/>
            <a:ext cx="0" cy="1280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399FD3-0F55-4F49-B23D-85EA4CE32DCF}"/>
                  </a:ext>
                </a:extLst>
              </p:cNvPr>
              <p:cNvSpPr txBox="1"/>
              <p:nvPr/>
            </p:nvSpPr>
            <p:spPr>
              <a:xfrm>
                <a:off x="1379893" y="1591903"/>
                <a:ext cx="191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399FD3-0F55-4F49-B23D-85EA4CE3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93" y="1591903"/>
                <a:ext cx="191526" cy="276999"/>
              </a:xfrm>
              <a:prstGeom prst="rect">
                <a:avLst/>
              </a:prstGeom>
              <a:blipFill>
                <a:blip r:embed="rId4"/>
                <a:stretch>
                  <a:fillRect l="-28125" r="-250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5C55D4-10CE-4C92-9E29-7011D4138068}"/>
                  </a:ext>
                </a:extLst>
              </p:cNvPr>
              <p:cNvSpPr/>
              <p:nvPr/>
            </p:nvSpPr>
            <p:spPr>
              <a:xfrm>
                <a:off x="5002901" y="3619146"/>
                <a:ext cx="1596847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5C55D4-10CE-4C92-9E29-7011D4138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901" y="3619146"/>
                <a:ext cx="1596847" cy="427746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1791407F-ECA3-45A8-945C-1585BC74D470}"/>
              </a:ext>
            </a:extLst>
          </p:cNvPr>
          <p:cNvSpPr/>
          <p:nvPr/>
        </p:nvSpPr>
        <p:spPr bwMode="auto">
          <a:xfrm>
            <a:off x="1431503" y="3239174"/>
            <a:ext cx="81274" cy="924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FEA837-4773-44BD-A92F-A7829E00A400}"/>
              </a:ext>
            </a:extLst>
          </p:cNvPr>
          <p:cNvSpPr/>
          <p:nvPr/>
        </p:nvSpPr>
        <p:spPr bwMode="auto">
          <a:xfrm>
            <a:off x="1187624" y="3052980"/>
            <a:ext cx="576060" cy="5043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AA2275-C36B-4167-B04E-9FB48EBC5476}"/>
              </a:ext>
            </a:extLst>
          </p:cNvPr>
          <p:cNvSpPr/>
          <p:nvPr/>
        </p:nvSpPr>
        <p:spPr bwMode="auto">
          <a:xfrm>
            <a:off x="864264" y="2767398"/>
            <a:ext cx="1215752" cy="11284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4A07DA-9947-4DC4-B7FA-F7001FFA57A8}"/>
              </a:ext>
            </a:extLst>
          </p:cNvPr>
          <p:cNvSpPr/>
          <p:nvPr/>
        </p:nvSpPr>
        <p:spPr bwMode="auto">
          <a:xfrm>
            <a:off x="453855" y="2425952"/>
            <a:ext cx="2036569" cy="184311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5F1BD-F92C-452D-AE44-93A9A58F0D77}"/>
              </a:ext>
            </a:extLst>
          </p:cNvPr>
          <p:cNvSpPr txBox="1"/>
          <p:nvPr/>
        </p:nvSpPr>
        <p:spPr>
          <a:xfrm>
            <a:off x="4920198" y="4178976"/>
            <a:ext cx="381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Perturbation is a displacement in the z-direction (for instance, waves at the surface of water):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60A88D-6938-4973-A5A0-43B184B0E3B3}"/>
                  </a:ext>
                </a:extLst>
              </p:cNvPr>
              <p:cNvSpPr txBox="1"/>
              <p:nvPr/>
            </p:nvSpPr>
            <p:spPr>
              <a:xfrm>
                <a:off x="5021752" y="5284024"/>
                <a:ext cx="3155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60A88D-6938-4973-A5A0-43B184B0E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752" y="5284024"/>
                <a:ext cx="3155992" cy="276999"/>
              </a:xfrm>
              <a:prstGeom prst="rect">
                <a:avLst/>
              </a:prstGeom>
              <a:blipFill>
                <a:blip r:embed="rId6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30341" y="-157102"/>
            <a:ext cx="8229600" cy="1143000"/>
          </a:xfrm>
        </p:spPr>
        <p:txBody>
          <a:bodyPr/>
          <a:lstStyle/>
          <a:p>
            <a:r>
              <a:rPr lang="en-GB" dirty="0"/>
              <a:t>The wave 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2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2B276B-AA48-4202-80F1-B5EA2E2E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94" y="3493566"/>
            <a:ext cx="6537012" cy="27437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B35DE9-4422-49A1-A47C-30C9E12C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9" y="980728"/>
            <a:ext cx="8589640" cy="4525963"/>
          </a:xfrm>
        </p:spPr>
        <p:txBody>
          <a:bodyPr/>
          <a:lstStyle/>
          <a:p>
            <a:r>
              <a:rPr lang="en-US" sz="2800" dirty="0"/>
              <a:t>The wave front is a set of points of the wave </a:t>
            </a:r>
            <a:r>
              <a:rPr lang="en-US" sz="2800" b="1" dirty="0"/>
              <a:t>which have the same phase. </a:t>
            </a:r>
          </a:p>
          <a:p>
            <a:r>
              <a:rPr lang="en-US" sz="2800" dirty="0"/>
              <a:t>The direction of propagation of a wave in a point of space and its wave front at this point are </a:t>
            </a:r>
            <a:r>
              <a:rPr lang="en-US" sz="2800" b="1" dirty="0"/>
              <a:t>perpendicular.</a:t>
            </a:r>
          </a:p>
          <a:p>
            <a:r>
              <a:rPr lang="en-US" sz="2800" dirty="0"/>
              <a:t>For instance (wave fronts can have other shape):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E794783-E719-4957-857C-F8CF66CE44DC}"/>
              </a:ext>
            </a:extLst>
          </p:cNvPr>
          <p:cNvSpPr txBox="1">
            <a:spLocks/>
          </p:cNvSpPr>
          <p:nvPr/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defRPr/>
            </a:pPr>
            <a:fld id="{3C76BCED-983B-4975-B93D-90282543D9E3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341" y="-157102"/>
            <a:ext cx="8229600" cy="1143000"/>
          </a:xfrm>
        </p:spPr>
        <p:txBody>
          <a:bodyPr/>
          <a:lstStyle/>
          <a:p>
            <a:r>
              <a:rPr lang="en-GB" dirty="0"/>
              <a:t>The wave 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1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75A93A-FFFB-4270-B182-F7D5FAC1F76B}"/>
              </a:ext>
            </a:extLst>
          </p:cNvPr>
          <p:cNvSpPr txBox="1">
            <a:spLocks/>
          </p:cNvSpPr>
          <p:nvPr/>
        </p:nvSpPr>
        <p:spPr>
          <a:xfrm>
            <a:off x="827392" y="-140351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kern="0" dirty="0"/>
              <a:t>Introduction to the diffraction and Huygens’s principle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3B137-172B-4C8F-8EC4-037193B9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20" y="1845222"/>
            <a:ext cx="6984776" cy="3383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DA81A-CE16-4503-80CB-1D60EA2019F4}"/>
              </a:ext>
            </a:extLst>
          </p:cNvPr>
          <p:cNvSpPr txBox="1"/>
          <p:nvPr/>
        </p:nvSpPr>
        <p:spPr>
          <a:xfrm>
            <a:off x="2288468" y="5154024"/>
            <a:ext cx="5885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https://sites.google.com/a/simplescience.info/www/science/vibrationsproducewaves</a:t>
            </a:r>
            <a:endParaRPr lang="en-US" sz="7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3A6E6-60E7-43D4-B8A6-B7FDA5D080EA}"/>
              </a:ext>
            </a:extLst>
          </p:cNvPr>
          <p:cNvSpPr txBox="1"/>
          <p:nvPr/>
        </p:nvSpPr>
        <p:spPr>
          <a:xfrm>
            <a:off x="2123728" y="5771346"/>
            <a:ext cx="563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 of waves at the surface of water by an aperture </a:t>
            </a:r>
          </a:p>
        </p:txBody>
      </p:sp>
    </p:spTree>
    <p:extLst>
      <p:ext uri="{BB962C8B-B14F-4D97-AF65-F5344CB8AC3E}">
        <p14:creationId xmlns:p14="http://schemas.microsoft.com/office/powerpoint/2010/main" val="3426053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972C3-F96F-4E1A-8CAC-3B56B04F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143000"/>
          </a:xfrm>
        </p:spPr>
        <p:txBody>
          <a:bodyPr/>
          <a:lstStyle/>
          <a:p>
            <a:r>
              <a:rPr lang="en-US" dirty="0"/>
              <a:t>End of lecture 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39698-F3D0-44BE-BEDA-2B051E9D1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53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246" y="908720"/>
            <a:ext cx="8229600" cy="4525963"/>
          </a:xfrm>
        </p:spPr>
        <p:txBody>
          <a:bodyPr/>
          <a:lstStyle/>
          <a:p>
            <a:r>
              <a:rPr lang="en-US" sz="2400" dirty="0"/>
              <a:t>A  mechanical wave is the propagation of a perturbation (i.e. disturbance).</a:t>
            </a:r>
          </a:p>
          <a:p>
            <a:r>
              <a:rPr lang="en-US" sz="2400" dirty="0"/>
              <a:t>A wave can be the propagation of a SHM. Such wave can be described as follows: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wave can be the propagation of other kinds of perturbation. A wave can be periodic or not periodic.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723329"/>
            <a:ext cx="7400925" cy="2200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665" y="4917534"/>
            <a:ext cx="6526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https://www.youtube.com/watch?v=tsNmQ9Utn9M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-1645634" y="2852936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Montrer</a:t>
            </a:r>
            <a:r>
              <a:rPr lang="en-US" dirty="0">
                <a:solidFill>
                  <a:srgbClr val="FF0000"/>
                </a:solidFill>
              </a:rPr>
              <a:t> avec </a:t>
            </a:r>
            <a:r>
              <a:rPr lang="en-US" dirty="0" err="1">
                <a:solidFill>
                  <a:srgbClr val="FF0000"/>
                </a:solidFill>
              </a:rPr>
              <a:t>appareil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prendre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etudiant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3177907" y="-50519"/>
            <a:ext cx="3554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The wave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82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103529"/>
            <a:ext cx="9073008" cy="4525963"/>
          </a:xfrm>
        </p:spPr>
        <p:txBody>
          <a:bodyPr/>
          <a:lstStyle/>
          <a:p>
            <a:r>
              <a:rPr lang="en-US" sz="2000" dirty="0"/>
              <a:t>A mechanical wave need </a:t>
            </a:r>
            <a:r>
              <a:rPr lang="en-US" sz="2000" b="1" dirty="0"/>
              <a:t>a medium </a:t>
            </a:r>
            <a:r>
              <a:rPr lang="en-US" sz="2000" dirty="0"/>
              <a:t>to propagate: a string, a spring, water, air molecules… </a:t>
            </a:r>
          </a:p>
          <a:p>
            <a:r>
              <a:rPr lang="en-US" sz="2000" dirty="0"/>
              <a:t>Definition of a medium: a group of particles which can move by propagate a mechanical wave.</a:t>
            </a:r>
          </a:p>
          <a:p>
            <a:r>
              <a:rPr lang="en-US" sz="2000" dirty="0"/>
              <a:t>If there is no medium, a mechanical wave can’t propagate. For instance, the sound can’t propagate in vacuum !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506" y="6021288"/>
            <a:ext cx="6430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http://dailynewsdig.com/is-it-possible-to-hear-sound-in-outer-space/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51" y="3685778"/>
            <a:ext cx="5490933" cy="2335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7928" y="4253368"/>
            <a:ext cx="2710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in Star Wars movies, there is no sound of laser shoots and explosion propagating outer space !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4869" y="-61865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Propagation of a wave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1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3873" y="907549"/>
            <a:ext cx="9073008" cy="4525963"/>
          </a:xfrm>
        </p:spPr>
        <p:txBody>
          <a:bodyPr/>
          <a:lstStyle/>
          <a:p>
            <a:r>
              <a:rPr lang="en-US" sz="2400" dirty="0"/>
              <a:t>The transverse waves are waves where the motion of the perturbation is perpendicular to the wave propagation. Examples: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longitudinal waves are waves where the perturbation is along the direction of propagation. Examples:   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573265" y="12624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2400" kern="0" dirty="0"/>
              <a:t>2 kinds of waves: transverse and longitudinal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9" y="2174188"/>
            <a:ext cx="3281209" cy="1166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74" y="5064180"/>
            <a:ext cx="3257550" cy="1104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1957" y="3369581"/>
            <a:ext cx="4608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https://beatricepresson.weebly.com/5-ondes-meacutecaniques.html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93" y="2184778"/>
            <a:ext cx="3358384" cy="1166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2381" y="6214818"/>
            <a:ext cx="4608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https://beatricepresson.weebly.com/5-ondes-meacutecaniques.html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6786641" y="2737076"/>
            <a:ext cx="504056" cy="27795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2171" y="5064180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Propagation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6508290" y="5119305"/>
            <a:ext cx="504056" cy="27795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79" y="4857216"/>
            <a:ext cx="3028950" cy="1238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3873" y="4543748"/>
            <a:ext cx="378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Device with sound waves produced by an oscillating plunger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5" y="6141204"/>
            <a:ext cx="46805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7"/>
              </a:rPr>
              <a:t>https://physicslearning2.colorado.edu/QOTWSite/services/demos/demosh3/h3-22.htm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446626" y="2953100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Propagation</a:t>
            </a:r>
          </a:p>
        </p:txBody>
      </p:sp>
    </p:spTree>
    <p:extLst>
      <p:ext uri="{BB962C8B-B14F-4D97-AF65-F5344CB8AC3E}">
        <p14:creationId xmlns:p14="http://schemas.microsoft.com/office/powerpoint/2010/main" val="13594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1525" y="561851"/>
            <a:ext cx="8229600" cy="1143000"/>
          </a:xfrm>
        </p:spPr>
        <p:txBody>
          <a:bodyPr/>
          <a:lstStyle/>
          <a:p>
            <a:r>
              <a:rPr lang="en-US" sz="3600" dirty="0"/>
              <a:t>Is a Mexican wave in football stadiums a mechanical wave ? Which kind of wave it is (transverse or longitudinal)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74" y="2370100"/>
            <a:ext cx="6219825" cy="3228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04" y="5735052"/>
            <a:ext cx="857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http://footage.framepool.com/en/shot/403167842-mexican-wave-commerzbank-arena-wc-2014-national-color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048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420888"/>
            <a:ext cx="8229600" cy="1143000"/>
          </a:xfrm>
        </p:spPr>
        <p:txBody>
          <a:bodyPr/>
          <a:lstStyle/>
          <a:p>
            <a:r>
              <a:rPr lang="en-GB" dirty="0"/>
              <a:t>2. Propagation of a simple harmonic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712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7B2A6-4997-4D6A-A223-B65D77C6B4A9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825624" y="2840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3200" kern="0" dirty="0"/>
              <a:t>Propagation of a SHM, i.e. the sinusoidal waves 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33493" y="4167429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423826" y="374864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9960" y="402341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405501" y="3303333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>
            <a:stCxn id="17" idx="1"/>
          </p:cNvCxnSpPr>
          <p:nvPr/>
        </p:nvCxnSpPr>
        <p:spPr bwMode="auto">
          <a:xfrm flipV="1">
            <a:off x="718457" y="4167399"/>
            <a:ext cx="3667038" cy="1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58140" y="404832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3493" y="3631040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975" y="46609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33492" y="3631041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410" y="2852936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Freeform 16"/>
          <p:cNvSpPr/>
          <p:nvPr/>
        </p:nvSpPr>
        <p:spPr bwMode="auto">
          <a:xfrm>
            <a:off x="404949" y="3725119"/>
            <a:ext cx="313508" cy="444137"/>
          </a:xfrm>
          <a:custGeom>
            <a:avLst/>
            <a:gdLst>
              <a:gd name="connsiteX0" fmla="*/ 0 w 313508"/>
              <a:gd name="connsiteY0" fmla="*/ 0 h 444137"/>
              <a:gd name="connsiteX1" fmla="*/ 313508 w 313508"/>
              <a:gd name="connsiteY1" fmla="*/ 444137 h 444137"/>
              <a:gd name="connsiteX2" fmla="*/ 313508 w 313508"/>
              <a:gd name="connsiteY2" fmla="*/ 444137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508" h="444137">
                <a:moveTo>
                  <a:pt x="0" y="0"/>
                </a:moveTo>
                <a:lnTo>
                  <a:pt x="313508" y="444137"/>
                </a:lnTo>
                <a:lnTo>
                  <a:pt x="313508" y="444137"/>
                </a:ln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253101" y="6010909"/>
            <a:ext cx="42484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3343434" y="55921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9568" y="58668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25109" y="5146813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-22252" y="589180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53101" y="5474520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4583" y="650441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40383" y="5824899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V="1">
            <a:off x="1509915" y="6010734"/>
            <a:ext cx="2919650" cy="78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reeform 26"/>
          <p:cNvSpPr/>
          <p:nvPr/>
        </p:nvSpPr>
        <p:spPr bwMode="auto">
          <a:xfrm>
            <a:off x="287383" y="5514661"/>
            <a:ext cx="1267097" cy="483395"/>
          </a:xfrm>
          <a:custGeom>
            <a:avLst/>
            <a:gdLst>
              <a:gd name="connsiteX0" fmla="*/ 1267097 w 1267097"/>
              <a:gd name="connsiteY0" fmla="*/ 483395 h 483395"/>
              <a:gd name="connsiteX1" fmla="*/ 574766 w 1267097"/>
              <a:gd name="connsiteY1" fmla="*/ 70 h 483395"/>
              <a:gd name="connsiteX2" fmla="*/ 0 w 1267097"/>
              <a:gd name="connsiteY2" fmla="*/ 444207 h 483395"/>
              <a:gd name="connsiteX3" fmla="*/ 0 w 1267097"/>
              <a:gd name="connsiteY3" fmla="*/ 444207 h 48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097" h="483395">
                <a:moveTo>
                  <a:pt x="1267097" y="483395"/>
                </a:moveTo>
                <a:cubicBezTo>
                  <a:pt x="1026523" y="244998"/>
                  <a:pt x="785949" y="6601"/>
                  <a:pt x="574766" y="70"/>
                </a:cubicBezTo>
                <a:cubicBezTo>
                  <a:pt x="363583" y="-6461"/>
                  <a:pt x="0" y="444207"/>
                  <a:pt x="0" y="444207"/>
                </a:cubicBezTo>
                <a:lnTo>
                  <a:pt x="0" y="444207"/>
                </a:ln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377563" y="1968743"/>
            <a:ext cx="4052002" cy="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467896" y="154998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9992" y="177281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 flipV="1">
            <a:off x="449571" y="1104677"/>
            <a:ext cx="0" cy="1089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467544" y="1968743"/>
            <a:ext cx="3667038" cy="18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102210" y="184967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77563" y="1432384"/>
            <a:ext cx="72008" cy="97973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9045" y="2462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77562" y="1810506"/>
            <a:ext cx="126330" cy="2132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楷体_GB2312" pitchFamily="49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3480" y="65428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14581" y="1734654"/>
                <a:ext cx="1783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81" y="1734654"/>
                <a:ext cx="1783693" cy="369332"/>
              </a:xfrm>
              <a:prstGeom prst="rect">
                <a:avLst/>
              </a:prstGeom>
              <a:blipFill>
                <a:blip r:embed="rId2"/>
                <a:stretch>
                  <a:fillRect l="-27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87329" y="3870444"/>
                <a:ext cx="1810945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29" y="3870444"/>
                <a:ext cx="1810945" cy="484172"/>
              </a:xfrm>
              <a:prstGeom prst="rect">
                <a:avLst/>
              </a:prstGeom>
              <a:blipFill>
                <a:blip r:embed="rId3"/>
                <a:stretch>
                  <a:fillRect l="-3030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03269" y="5809473"/>
                <a:ext cx="1810945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the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269" y="5809473"/>
                <a:ext cx="1810945" cy="484172"/>
              </a:xfrm>
              <a:prstGeom prst="rect">
                <a:avLst/>
              </a:prstGeom>
              <a:blipFill>
                <a:blip r:embed="rId4"/>
                <a:stretch>
                  <a:fillRect l="-3030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17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19" grpId="0"/>
      <p:bldP spid="20" grpId="0"/>
      <p:bldP spid="22" grpId="0"/>
      <p:bldP spid="23" grpId="0" animBg="1"/>
      <p:bldP spid="24" grpId="0"/>
      <p:bldP spid="25" grpId="0" animBg="1"/>
      <p:bldP spid="27" grpId="0" animBg="1"/>
      <p:bldP spid="39" grpId="0"/>
      <p:bldP spid="40" grpId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170520</TotalTime>
  <Words>2518</Words>
  <Application>Microsoft Office PowerPoint</Application>
  <PresentationFormat>On-screen Show (4:3)</PresentationFormat>
  <Paragraphs>414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Cambria Math</vt:lpstr>
      <vt:lpstr>Garamond</vt:lpstr>
      <vt:lpstr>Times New Roman</vt:lpstr>
      <vt:lpstr>自定义设计方案</vt:lpstr>
      <vt:lpstr>默认设计模板</vt:lpstr>
      <vt:lpstr>University Physics, lecture 15 Lesson 10: Mechanical waves </vt:lpstr>
      <vt:lpstr>Contents:</vt:lpstr>
      <vt:lpstr>Introduction: examples of mechanical waves</vt:lpstr>
      <vt:lpstr>PowerPoint Presentation</vt:lpstr>
      <vt:lpstr>PowerPoint Presentation</vt:lpstr>
      <vt:lpstr>PowerPoint Presentation</vt:lpstr>
      <vt:lpstr>Is a Mexican wave in football stadiums a mechanical wave ? Which kind of wave it is (transverse or longitudinal) ?</vt:lpstr>
      <vt:lpstr>2. Propagation of a simple harmonic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units</vt:lpstr>
      <vt:lpstr>Sinusoidal wave propagating in the –x-direction</vt:lpstr>
      <vt:lpstr>Phase of a sinusoidal wave</vt:lpstr>
      <vt:lpstr>Phase of a sinusoidal wave</vt:lpstr>
      <vt:lpstr>Phase of a sinusoidal wave</vt:lpstr>
      <vt:lpstr>About wave speed </vt:lpstr>
      <vt:lpstr>Graphing a sinusoidal wave</vt:lpstr>
      <vt:lpstr>Graphing a sinusoidal wave</vt:lpstr>
      <vt:lpstr>The sound waves</vt:lpstr>
      <vt:lpstr>3. The diffraction phenomenon </vt:lpstr>
      <vt:lpstr>Wave propagation in 1 dimension (1D), 2 dimensions (2D), 3 dimensions (3D) </vt:lpstr>
      <vt:lpstr>Propagation of sinusoidal wave from a source point: introduction</vt:lpstr>
      <vt:lpstr>Some examples of wave fronts</vt:lpstr>
      <vt:lpstr>Some examples of wave fronts</vt:lpstr>
      <vt:lpstr>Some examples of wave fronts</vt:lpstr>
      <vt:lpstr>The wave front</vt:lpstr>
      <vt:lpstr>The wave front</vt:lpstr>
      <vt:lpstr>The wave front</vt:lpstr>
      <vt:lpstr>PowerPoint Presentation</vt:lpstr>
      <vt:lpstr>End of lecture 15</vt:lpstr>
    </vt:vector>
  </TitlesOfParts>
  <Company>江南大学物理系理学院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11-9衍射光栅</dc:title>
  <dc:creator>吴亚敏</dc:creator>
  <cp:lastModifiedBy>Paul Briard</cp:lastModifiedBy>
  <cp:revision>1530</cp:revision>
  <dcterms:created xsi:type="dcterms:W3CDTF">2005-09-11T15:39:18Z</dcterms:created>
  <dcterms:modified xsi:type="dcterms:W3CDTF">2022-04-12T06:27:12Z</dcterms:modified>
</cp:coreProperties>
</file>